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277" r:id="rId15"/>
    <p:sldId id="278" r:id="rId16"/>
    <p:sldId id="280" r:id="rId17"/>
    <p:sldId id="279" r:id="rId18"/>
    <p:sldId id="272" r:id="rId19"/>
    <p:sldId id="273" r:id="rId2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3"/>
  </p:normalViewPr>
  <p:slideViewPr>
    <p:cSldViewPr>
      <p:cViewPr>
        <p:scale>
          <a:sx n="100" d="100"/>
          <a:sy n="100" d="100"/>
        </p:scale>
        <p:origin x="2200" y="10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26323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8900" b="1" i="0" u="heavy">
                <a:solidFill>
                  <a:srgbClr val="263238"/>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263238"/>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387174"/>
            <a:ext cx="4141470" cy="131445"/>
          </a:xfrm>
          <a:custGeom>
            <a:avLst/>
            <a:gdLst/>
            <a:ahLst/>
            <a:cxnLst/>
            <a:rect l="l" t="t" r="r" b="b"/>
            <a:pathLst>
              <a:path w="4141470" h="131445">
                <a:moveTo>
                  <a:pt x="4140898" y="0"/>
                </a:moveTo>
                <a:lnTo>
                  <a:pt x="0" y="0"/>
                </a:lnTo>
                <a:lnTo>
                  <a:pt x="0" y="131400"/>
                </a:lnTo>
                <a:lnTo>
                  <a:pt x="4140898" y="131400"/>
                </a:lnTo>
                <a:lnTo>
                  <a:pt x="4140898" y="0"/>
                </a:lnTo>
                <a:close/>
              </a:path>
            </a:pathLst>
          </a:custGeom>
          <a:solidFill>
            <a:srgbClr val="FFC72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1" i="0">
                <a:solidFill>
                  <a:srgbClr val="26323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88107" y="260223"/>
            <a:ext cx="1767785" cy="543560"/>
          </a:xfrm>
          <a:prstGeom prst="rect">
            <a:avLst/>
          </a:prstGeom>
        </p:spPr>
        <p:txBody>
          <a:bodyPr wrap="square" lIns="0" tIns="0" rIns="0" bIns="0">
            <a:spAutoFit/>
          </a:bodyPr>
          <a:lstStyle>
            <a:lvl1pPr>
              <a:defRPr sz="3400" b="1" i="0">
                <a:solidFill>
                  <a:srgbClr val="263238"/>
                </a:solidFill>
                <a:latin typeface="Arial"/>
                <a:cs typeface="Arial"/>
              </a:defRPr>
            </a:lvl1pPr>
          </a:lstStyle>
          <a:p>
            <a:endParaRPr/>
          </a:p>
        </p:txBody>
      </p:sp>
      <p:sp>
        <p:nvSpPr>
          <p:cNvPr id="3" name="Holder 3"/>
          <p:cNvSpPr>
            <a:spLocks noGrp="1"/>
          </p:cNvSpPr>
          <p:nvPr>
            <p:ph type="body" idx="1"/>
          </p:nvPr>
        </p:nvSpPr>
        <p:spPr>
          <a:xfrm>
            <a:off x="1080416" y="1352422"/>
            <a:ext cx="6983166" cy="1381760"/>
          </a:xfrm>
          <a:prstGeom prst="rect">
            <a:avLst/>
          </a:prstGeom>
        </p:spPr>
        <p:txBody>
          <a:bodyPr wrap="square" lIns="0" tIns="0" rIns="0" bIns="0">
            <a:spAutoFit/>
          </a:bodyPr>
          <a:lstStyle>
            <a:lvl1pPr>
              <a:defRPr sz="8900" b="1" i="0" u="heavy">
                <a:solidFill>
                  <a:srgbClr val="263238"/>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8/14/22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flaticon.com/" TargetMode="External"/><Relationship Id="rId7" Type="http://schemas.openxmlformats.org/officeDocument/2006/relationships/image" Target="../media/image27.png"/><Relationship Id="rId2" Type="http://schemas.openxmlformats.org/officeDocument/2006/relationships/hyperlink" Target="https://slidesgo.com/"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stories.com/" TargetMode="External"/><Relationship Id="rId10" Type="http://schemas.openxmlformats.org/officeDocument/2006/relationships/image" Target="../media/image30.png"/><Relationship Id="rId4" Type="http://schemas.openxmlformats.org/officeDocument/2006/relationships/hyperlink" Target="https://www.freepik.com/" TargetMode="Externa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8825" y="1554997"/>
            <a:ext cx="3508375" cy="1095172"/>
          </a:xfrm>
          <a:prstGeom prst="rect">
            <a:avLst/>
          </a:prstGeom>
        </p:spPr>
        <p:txBody>
          <a:bodyPr vert="horz" wrap="square" lIns="0" tIns="48260" rIns="0" bIns="0" rtlCol="0">
            <a:spAutoFit/>
          </a:bodyPr>
          <a:lstStyle/>
          <a:p>
            <a:r>
              <a:rPr lang="en-AU" dirty="0">
                <a:latin typeface="+mn-lt"/>
              </a:rPr>
              <a:t>Car Sale Price Prediction</a:t>
            </a:r>
            <a:endParaRPr lang="en-IN" dirty="0">
              <a:latin typeface="+mn-lt"/>
            </a:endParaRPr>
          </a:p>
        </p:txBody>
      </p:sp>
      <p:sp>
        <p:nvSpPr>
          <p:cNvPr id="3" name="object 3"/>
          <p:cNvSpPr/>
          <p:nvPr/>
        </p:nvSpPr>
        <p:spPr>
          <a:xfrm>
            <a:off x="0" y="0"/>
            <a:ext cx="419100" cy="2690495"/>
          </a:xfrm>
          <a:custGeom>
            <a:avLst/>
            <a:gdLst/>
            <a:ahLst/>
            <a:cxnLst/>
            <a:rect l="l" t="t" r="r" b="b"/>
            <a:pathLst>
              <a:path w="419100" h="2690495">
                <a:moveTo>
                  <a:pt x="418500" y="0"/>
                </a:moveTo>
                <a:lnTo>
                  <a:pt x="0" y="0"/>
                </a:lnTo>
                <a:lnTo>
                  <a:pt x="0" y="2690101"/>
                </a:lnTo>
                <a:lnTo>
                  <a:pt x="418500" y="2690101"/>
                </a:lnTo>
                <a:lnTo>
                  <a:pt x="418500" y="0"/>
                </a:lnTo>
                <a:close/>
              </a:path>
            </a:pathLst>
          </a:custGeom>
          <a:solidFill>
            <a:srgbClr val="455A64"/>
          </a:solidFill>
        </p:spPr>
        <p:txBody>
          <a:bodyPr wrap="square" lIns="0" tIns="0" rIns="0" bIns="0" rtlCol="0"/>
          <a:lstStyle/>
          <a:p>
            <a:endParaRPr/>
          </a:p>
        </p:txBody>
      </p:sp>
      <p:sp>
        <p:nvSpPr>
          <p:cNvPr id="4" name="object 4"/>
          <p:cNvSpPr/>
          <p:nvPr/>
        </p:nvSpPr>
        <p:spPr>
          <a:xfrm>
            <a:off x="4472013" y="757186"/>
            <a:ext cx="3986187" cy="36301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829370" y="4075799"/>
            <a:ext cx="314960" cy="1068070"/>
          </a:xfrm>
          <a:custGeom>
            <a:avLst/>
            <a:gdLst/>
            <a:ahLst/>
            <a:cxnLst/>
            <a:rect l="l" t="t" r="r" b="b"/>
            <a:pathLst>
              <a:path w="314959" h="1068070">
                <a:moveTo>
                  <a:pt x="314699" y="0"/>
                </a:moveTo>
                <a:lnTo>
                  <a:pt x="0" y="0"/>
                </a:lnTo>
                <a:lnTo>
                  <a:pt x="0" y="1067700"/>
                </a:lnTo>
                <a:lnTo>
                  <a:pt x="314699" y="1067700"/>
                </a:lnTo>
                <a:lnTo>
                  <a:pt x="314699" y="0"/>
                </a:lnTo>
                <a:close/>
              </a:path>
            </a:pathLst>
          </a:custGeom>
          <a:solidFill>
            <a:srgbClr val="FFC727"/>
          </a:solidFill>
        </p:spPr>
        <p:txBody>
          <a:bodyPr wrap="square" lIns="0" tIns="0" rIns="0" bIns="0" rtlCol="0"/>
          <a:lstStyle/>
          <a:p>
            <a:endParaRPr/>
          </a:p>
        </p:txBody>
      </p:sp>
      <p:sp>
        <p:nvSpPr>
          <p:cNvPr id="6" name="object 6"/>
          <p:cNvSpPr/>
          <p:nvPr/>
        </p:nvSpPr>
        <p:spPr>
          <a:xfrm>
            <a:off x="8058772" y="92398"/>
            <a:ext cx="1085850" cy="131445"/>
          </a:xfrm>
          <a:custGeom>
            <a:avLst/>
            <a:gdLst/>
            <a:ahLst/>
            <a:cxnLst/>
            <a:rect l="l" t="t" r="r" b="b"/>
            <a:pathLst>
              <a:path w="1085850" h="131445">
                <a:moveTo>
                  <a:pt x="1085400" y="0"/>
                </a:moveTo>
                <a:lnTo>
                  <a:pt x="0" y="0"/>
                </a:lnTo>
                <a:lnTo>
                  <a:pt x="0" y="131400"/>
                </a:lnTo>
                <a:lnTo>
                  <a:pt x="1085400" y="131400"/>
                </a:lnTo>
                <a:lnTo>
                  <a:pt x="1085400" y="0"/>
                </a:lnTo>
                <a:close/>
              </a:path>
            </a:pathLst>
          </a:custGeom>
          <a:solidFill>
            <a:srgbClr val="455A64"/>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204533"/>
            <a:ext cx="5106148" cy="505267"/>
          </a:xfrm>
          <a:prstGeom prst="rect">
            <a:avLst/>
          </a:prstGeom>
        </p:spPr>
        <p:txBody>
          <a:bodyPr vert="horz" wrap="square" lIns="0" tIns="12700" rIns="0" bIns="0" rtlCol="0">
            <a:spAutoFit/>
          </a:bodyPr>
          <a:lstStyle/>
          <a:p>
            <a:pPr marL="12700">
              <a:spcBef>
                <a:spcPts val="100"/>
              </a:spcBef>
            </a:pPr>
            <a:r>
              <a:rPr lang="en-IN" sz="3200" dirty="0">
                <a:latin typeface="+mn-lt"/>
              </a:rPr>
              <a:t>DATASET MANIPULATION</a:t>
            </a:r>
            <a:endParaRPr lang="en-IN" sz="3200" spc="-919" dirty="0">
              <a:latin typeface="+mn-lt"/>
            </a:endParaRPr>
          </a:p>
        </p:txBody>
      </p:sp>
      <p:sp>
        <p:nvSpPr>
          <p:cNvPr id="3" name="object 3"/>
          <p:cNvSpPr/>
          <p:nvPr/>
        </p:nvSpPr>
        <p:spPr>
          <a:xfrm>
            <a:off x="0" y="204470"/>
            <a:ext cx="2614930" cy="269240"/>
          </a:xfrm>
          <a:custGeom>
            <a:avLst/>
            <a:gdLst/>
            <a:ahLst/>
            <a:cxnLst/>
            <a:rect l="l" t="t" r="r" b="b"/>
            <a:pathLst>
              <a:path w="2614930" h="269240">
                <a:moveTo>
                  <a:pt x="2614803" y="0"/>
                </a:moveTo>
                <a:lnTo>
                  <a:pt x="0" y="0"/>
                </a:lnTo>
                <a:lnTo>
                  <a:pt x="0" y="269100"/>
                </a:lnTo>
                <a:lnTo>
                  <a:pt x="2614803" y="269100"/>
                </a:lnTo>
                <a:lnTo>
                  <a:pt x="2614803" y="0"/>
                </a:lnTo>
                <a:close/>
              </a:path>
            </a:pathLst>
          </a:custGeom>
          <a:solidFill>
            <a:srgbClr val="FFC727"/>
          </a:solidFill>
        </p:spPr>
        <p:txBody>
          <a:bodyPr wrap="square" lIns="0" tIns="0" rIns="0" bIns="0" rtlCol="0"/>
          <a:lstStyle/>
          <a:p>
            <a:endParaRPr/>
          </a:p>
        </p:txBody>
      </p:sp>
      <p:sp>
        <p:nvSpPr>
          <p:cNvPr id="4" name="object 4"/>
          <p:cNvSpPr txBox="1"/>
          <p:nvPr/>
        </p:nvSpPr>
        <p:spPr>
          <a:xfrm>
            <a:off x="3749026" y="819022"/>
            <a:ext cx="5003800" cy="2477153"/>
          </a:xfrm>
          <a:prstGeom prst="rect">
            <a:avLst/>
          </a:prstGeom>
        </p:spPr>
        <p:txBody>
          <a:bodyPr vert="horz" wrap="square" lIns="0" tIns="12700" rIns="0" bIns="0" rtlCol="0">
            <a:spAutoFit/>
          </a:bodyPr>
          <a:lstStyle/>
          <a:p>
            <a:pPr marL="171450" lvl="0" indent="-171450" algn="just">
              <a:lnSpc>
                <a:spcPct val="150000"/>
              </a:lnSpc>
              <a:buFont typeface="Arial" panose="020B0604020202020204" pitchFamily="34" charset="0"/>
              <a:buChar char="•"/>
            </a:pPr>
            <a:r>
              <a:rPr lang="en-IN" sz="1200" dirty="0"/>
              <a:t>From the original dataset we searched for null values using “</a:t>
            </a:r>
            <a:r>
              <a:rPr lang="en-IN" sz="1200" dirty="0" err="1"/>
              <a:t>isnull</a:t>
            </a:r>
            <a:r>
              <a:rPr lang="en-IN" sz="1200" dirty="0"/>
              <a:t>()”. The missing values are handled with MSE with Different Imputation Methods(MSE smaller value is better for best Imputation methods)</a:t>
            </a:r>
          </a:p>
          <a:p>
            <a:pPr marL="171450" lvl="0" indent="-171450" algn="just">
              <a:lnSpc>
                <a:spcPct val="150000"/>
              </a:lnSpc>
              <a:buFont typeface="Arial" panose="020B0604020202020204" pitchFamily="34" charset="0"/>
              <a:buChar char="•"/>
            </a:pPr>
            <a:r>
              <a:rPr lang="en-IN" sz="1200" dirty="0"/>
              <a:t>We  dropped the “Advertised_Date”,”</a:t>
            </a:r>
            <a:r>
              <a:rPr lang="en-IN" sz="1200" dirty="0" err="1"/>
              <a:t>Sold_Date</a:t>
            </a:r>
            <a:r>
              <a:rPr lang="en-IN" sz="1200" dirty="0"/>
              <a:t>” and “</a:t>
            </a:r>
            <a:r>
              <a:rPr lang="en-IN" sz="1200" dirty="0" err="1"/>
              <a:t>Vechcile</a:t>
            </a:r>
            <a:r>
              <a:rPr lang="en-IN" sz="1200" dirty="0"/>
              <a:t> code” column.</a:t>
            </a:r>
          </a:p>
          <a:p>
            <a:pPr marL="171450" lvl="0" indent="-171450" algn="just">
              <a:lnSpc>
                <a:spcPct val="150000"/>
              </a:lnSpc>
              <a:buFont typeface="Arial" panose="020B0604020202020204" pitchFamily="34" charset="0"/>
              <a:buChar char="•"/>
            </a:pPr>
            <a:r>
              <a:rPr lang="en-IN" sz="1200" dirty="0"/>
              <a:t>Each features outlies values are handled.</a:t>
            </a:r>
          </a:p>
          <a:p>
            <a:pPr marL="171450" lvl="0" indent="-171450" algn="just">
              <a:lnSpc>
                <a:spcPct val="150000"/>
              </a:lnSpc>
              <a:buFont typeface="Arial" panose="020B0604020202020204" pitchFamily="34" charset="0"/>
              <a:buChar char="•"/>
            </a:pPr>
            <a:r>
              <a:rPr lang="en-IN" sz="1200" dirty="0"/>
              <a:t>We  dropped the “Advertised_Date”,”</a:t>
            </a:r>
            <a:r>
              <a:rPr lang="en-IN" sz="1200" dirty="0" err="1"/>
              <a:t>Sold_Date</a:t>
            </a:r>
            <a:r>
              <a:rPr lang="en-IN" sz="1200" dirty="0"/>
              <a:t>” and “</a:t>
            </a:r>
            <a:r>
              <a:rPr lang="en-IN" sz="1200" dirty="0" err="1"/>
              <a:t>Vechcile</a:t>
            </a:r>
            <a:r>
              <a:rPr lang="en-IN" sz="1200" dirty="0"/>
              <a:t> code” column.</a:t>
            </a:r>
          </a:p>
          <a:p>
            <a:pPr marL="171450" lvl="0" indent="-171450" algn="just">
              <a:lnSpc>
                <a:spcPct val="150000"/>
              </a:lnSpc>
              <a:buFont typeface="Arial" panose="020B0604020202020204" pitchFamily="34" charset="0"/>
              <a:buChar char="•"/>
            </a:pPr>
            <a:r>
              <a:rPr lang="en-IN" sz="1200" dirty="0"/>
              <a:t>As the dataset has numerical values and categorical values , We  remove multiple columns of the dataset using the </a:t>
            </a:r>
            <a:r>
              <a:rPr lang="en-IN" sz="1200" dirty="0" err="1"/>
              <a:t>get_dummies</a:t>
            </a:r>
            <a:r>
              <a:rPr lang="en-IN" sz="1200" dirty="0"/>
              <a:t>  function as some columns contain the same information </a:t>
            </a:r>
          </a:p>
        </p:txBody>
      </p:sp>
      <p:sp>
        <p:nvSpPr>
          <p:cNvPr id="5" name="object 5"/>
          <p:cNvSpPr/>
          <p:nvPr/>
        </p:nvSpPr>
        <p:spPr>
          <a:xfrm>
            <a:off x="149924" y="1182700"/>
            <a:ext cx="3496754" cy="169903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752600" y="3405397"/>
            <a:ext cx="5715000" cy="1537951"/>
          </a:xfrm>
          <a:custGeom>
            <a:avLst/>
            <a:gdLst/>
            <a:ahLst/>
            <a:cxnLst/>
            <a:rect l="l" t="t" r="r" b="b"/>
            <a:pathLst>
              <a:path w="7374255" h="1437004">
                <a:moveTo>
                  <a:pt x="0" y="0"/>
                </a:moveTo>
                <a:lnTo>
                  <a:pt x="7374235" y="0"/>
                </a:lnTo>
                <a:lnTo>
                  <a:pt x="7374235" y="1436822"/>
                </a:lnTo>
                <a:lnTo>
                  <a:pt x="0" y="1436822"/>
                </a:lnTo>
                <a:lnTo>
                  <a:pt x="0" y="0"/>
                </a:lnTo>
                <a:close/>
              </a:path>
            </a:pathLst>
          </a:custGeom>
          <a:ln w="19049">
            <a:solidFill>
              <a:srgbClr val="455A64"/>
            </a:solidFill>
          </a:ln>
        </p:spPr>
        <p:txBody>
          <a:bodyPr wrap="square" lIns="0" tIns="0" rIns="0" bIns="0" rtlCol="0"/>
          <a:lstStyle/>
          <a:p>
            <a:endParaRPr/>
          </a:p>
        </p:txBody>
      </p:sp>
      <p:pic>
        <p:nvPicPr>
          <p:cNvPr id="10" name="Picture 9" descr="Table&#10;&#10;Description automatically generated">
            <a:extLst>
              <a:ext uri="{FF2B5EF4-FFF2-40B4-BE49-F238E27FC236}">
                <a16:creationId xmlns:a16="http://schemas.microsoft.com/office/drawing/2014/main" id="{09843213-E17C-7039-483A-90FD7A92B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453680"/>
            <a:ext cx="5562600" cy="14413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983" y="1084650"/>
            <a:ext cx="4438599" cy="505267"/>
          </a:xfrm>
          <a:prstGeom prst="rect">
            <a:avLst/>
          </a:prstGeom>
        </p:spPr>
        <p:txBody>
          <a:bodyPr vert="horz" wrap="square" lIns="0" tIns="12700" rIns="0" bIns="0" rtlCol="0">
            <a:spAutoFit/>
          </a:bodyPr>
          <a:lstStyle/>
          <a:p>
            <a:pPr lvl="0"/>
            <a:r>
              <a:rPr lang="en-IN" sz="3200" dirty="0">
                <a:latin typeface="+mn-lt"/>
              </a:rPr>
              <a:t>FINAL DATASET</a:t>
            </a:r>
          </a:p>
        </p:txBody>
      </p:sp>
      <p:sp>
        <p:nvSpPr>
          <p:cNvPr id="3" name="object 3"/>
          <p:cNvSpPr txBox="1"/>
          <p:nvPr/>
        </p:nvSpPr>
        <p:spPr>
          <a:xfrm>
            <a:off x="480983" y="1975912"/>
            <a:ext cx="3518535" cy="987450"/>
          </a:xfrm>
          <a:prstGeom prst="rect">
            <a:avLst/>
          </a:prstGeom>
        </p:spPr>
        <p:txBody>
          <a:bodyPr vert="horz" wrap="square" lIns="0" tIns="12700" rIns="0" bIns="0" rtlCol="0">
            <a:spAutoFit/>
          </a:bodyPr>
          <a:lstStyle/>
          <a:p>
            <a:pPr marL="332740" marR="20320" indent="-320675">
              <a:lnSpc>
                <a:spcPct val="100000"/>
              </a:lnSpc>
              <a:spcBef>
                <a:spcPts val="100"/>
              </a:spcBef>
              <a:buFont typeface="Arial"/>
              <a:buChar char="●"/>
              <a:tabLst>
                <a:tab pos="332740" algn="l"/>
                <a:tab pos="333375" algn="l"/>
              </a:tabLst>
            </a:pPr>
            <a:r>
              <a:rPr lang="en-IN" sz="1200" dirty="0"/>
              <a:t>Dataset size before pre-processing = (122595, 12)</a:t>
            </a:r>
          </a:p>
          <a:p>
            <a:pPr marL="332740" marR="20320" indent="-320675">
              <a:lnSpc>
                <a:spcPct val="100000"/>
              </a:lnSpc>
              <a:spcBef>
                <a:spcPts val="100"/>
              </a:spcBef>
              <a:buFont typeface="Arial"/>
              <a:buChar char="●"/>
              <a:tabLst>
                <a:tab pos="332740" algn="l"/>
                <a:tab pos="333375" algn="l"/>
              </a:tabLst>
            </a:pPr>
            <a:endParaRPr lang="en-IN" sz="1200" dirty="0"/>
          </a:p>
          <a:p>
            <a:pPr marL="332740" marR="20320" indent="-320675">
              <a:spcBef>
                <a:spcPts val="100"/>
              </a:spcBef>
              <a:buFont typeface="Arial"/>
              <a:buChar char="●"/>
              <a:tabLst>
                <a:tab pos="332740" algn="l"/>
                <a:tab pos="333375" algn="l"/>
              </a:tabLst>
            </a:pPr>
            <a:r>
              <a:rPr lang="en-IN" sz="1200" dirty="0"/>
              <a:t>Dataset size after pre-processing = (101812, 11) </a:t>
            </a:r>
          </a:p>
          <a:p>
            <a:pPr marL="332740" marR="20320" indent="-320675">
              <a:spcBef>
                <a:spcPts val="100"/>
              </a:spcBef>
              <a:buFont typeface="Arial"/>
              <a:buChar char="●"/>
              <a:tabLst>
                <a:tab pos="332740" algn="l"/>
                <a:tab pos="333375" algn="l"/>
              </a:tabLst>
            </a:pPr>
            <a:endParaRPr lang="en-IN" sz="1200" dirty="0"/>
          </a:p>
          <a:p>
            <a:pPr marL="332740" marR="20320" indent="-320675">
              <a:lnSpc>
                <a:spcPct val="100000"/>
              </a:lnSpc>
              <a:spcBef>
                <a:spcPts val="100"/>
              </a:spcBef>
              <a:buFont typeface="Arial"/>
              <a:buChar char="●"/>
              <a:tabLst>
                <a:tab pos="332740" algn="l"/>
                <a:tab pos="333375" algn="l"/>
              </a:tabLst>
            </a:pPr>
            <a:r>
              <a:rPr lang="en-IN" sz="1200" dirty="0"/>
              <a:t>Total 20783 rows and 3 cols removed</a:t>
            </a:r>
            <a:endParaRPr sz="1200" dirty="0">
              <a:latin typeface="Verdana"/>
              <a:cs typeface="Verdana"/>
            </a:endParaRP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grpSp>
        <p:nvGrpSpPr>
          <p:cNvPr id="6" name="object 5">
            <a:extLst>
              <a:ext uri="{FF2B5EF4-FFF2-40B4-BE49-F238E27FC236}">
                <a16:creationId xmlns:a16="http://schemas.microsoft.com/office/drawing/2014/main" id="{F73F3BD6-4955-29A8-5AEF-0BCF12DA6BFE}"/>
              </a:ext>
            </a:extLst>
          </p:cNvPr>
          <p:cNvGrpSpPr/>
          <p:nvPr/>
        </p:nvGrpSpPr>
        <p:grpSpPr>
          <a:xfrm>
            <a:off x="5766435" y="1098059"/>
            <a:ext cx="3235325" cy="2941320"/>
            <a:chOff x="395668" y="1461477"/>
            <a:chExt cx="3235325" cy="2941320"/>
          </a:xfrm>
        </p:grpSpPr>
        <p:sp>
          <p:nvSpPr>
            <p:cNvPr id="7" name="object 6">
              <a:extLst>
                <a:ext uri="{FF2B5EF4-FFF2-40B4-BE49-F238E27FC236}">
                  <a16:creationId xmlns:a16="http://schemas.microsoft.com/office/drawing/2014/main" id="{D9EA2F0B-8477-1856-D3BD-FA55B7837D8C}"/>
                </a:ext>
              </a:extLst>
            </p:cNvPr>
            <p:cNvSpPr/>
            <p:nvPr/>
          </p:nvSpPr>
          <p:spPr>
            <a:xfrm>
              <a:off x="395668" y="2544318"/>
              <a:ext cx="3235325" cy="1858645"/>
            </a:xfrm>
            <a:custGeom>
              <a:avLst/>
              <a:gdLst/>
              <a:ahLst/>
              <a:cxnLst/>
              <a:rect l="l" t="t" r="r" b="b"/>
              <a:pathLst>
                <a:path w="3235325" h="1858645">
                  <a:moveTo>
                    <a:pt x="1617383" y="0"/>
                  </a:moveTo>
                  <a:lnTo>
                    <a:pt x="1556735" y="641"/>
                  </a:lnTo>
                  <a:lnTo>
                    <a:pt x="1496652" y="2549"/>
                  </a:lnTo>
                  <a:lnTo>
                    <a:pt x="1437172" y="5702"/>
                  </a:lnTo>
                  <a:lnTo>
                    <a:pt x="1378334" y="10077"/>
                  </a:lnTo>
                  <a:lnTo>
                    <a:pt x="1320179" y="15652"/>
                  </a:lnTo>
                  <a:lnTo>
                    <a:pt x="1262743" y="22404"/>
                  </a:lnTo>
                  <a:lnTo>
                    <a:pt x="1206068" y="30311"/>
                  </a:lnTo>
                  <a:lnTo>
                    <a:pt x="1150191" y="39350"/>
                  </a:lnTo>
                  <a:lnTo>
                    <a:pt x="1095152" y="49499"/>
                  </a:lnTo>
                  <a:lnTo>
                    <a:pt x="1040990" y="60736"/>
                  </a:lnTo>
                  <a:lnTo>
                    <a:pt x="987743" y="73038"/>
                  </a:lnTo>
                  <a:lnTo>
                    <a:pt x="935452" y="86382"/>
                  </a:lnTo>
                  <a:lnTo>
                    <a:pt x="884154" y="100746"/>
                  </a:lnTo>
                  <a:lnTo>
                    <a:pt x="833890" y="116108"/>
                  </a:lnTo>
                  <a:lnTo>
                    <a:pt x="784697" y="132444"/>
                  </a:lnTo>
                  <a:lnTo>
                    <a:pt x="736616" y="149734"/>
                  </a:lnTo>
                  <a:lnTo>
                    <a:pt x="689685" y="167953"/>
                  </a:lnTo>
                  <a:lnTo>
                    <a:pt x="643943" y="187081"/>
                  </a:lnTo>
                  <a:lnTo>
                    <a:pt x="599429" y="207093"/>
                  </a:lnTo>
                  <a:lnTo>
                    <a:pt x="556183" y="227969"/>
                  </a:lnTo>
                  <a:lnTo>
                    <a:pt x="514243" y="249684"/>
                  </a:lnTo>
                  <a:lnTo>
                    <a:pt x="473648" y="272218"/>
                  </a:lnTo>
                  <a:lnTo>
                    <a:pt x="434438" y="295546"/>
                  </a:lnTo>
                  <a:lnTo>
                    <a:pt x="396652" y="319648"/>
                  </a:lnTo>
                  <a:lnTo>
                    <a:pt x="360328" y="344500"/>
                  </a:lnTo>
                  <a:lnTo>
                    <a:pt x="325505" y="370081"/>
                  </a:lnTo>
                  <a:lnTo>
                    <a:pt x="292224" y="396366"/>
                  </a:lnTo>
                  <a:lnTo>
                    <a:pt x="260522" y="423335"/>
                  </a:lnTo>
                  <a:lnTo>
                    <a:pt x="230438" y="450964"/>
                  </a:lnTo>
                  <a:lnTo>
                    <a:pt x="202013" y="479232"/>
                  </a:lnTo>
                  <a:lnTo>
                    <a:pt x="175285" y="508115"/>
                  </a:lnTo>
                  <a:lnTo>
                    <a:pt x="150292" y="537591"/>
                  </a:lnTo>
                  <a:lnTo>
                    <a:pt x="105671" y="598234"/>
                  </a:lnTo>
                  <a:lnTo>
                    <a:pt x="68462" y="660979"/>
                  </a:lnTo>
                  <a:lnTo>
                    <a:pt x="38978" y="725648"/>
                  </a:lnTo>
                  <a:lnTo>
                    <a:pt x="17532" y="792061"/>
                  </a:lnTo>
                  <a:lnTo>
                    <a:pt x="4435" y="860037"/>
                  </a:lnTo>
                  <a:lnTo>
                    <a:pt x="0" y="929398"/>
                  </a:lnTo>
                  <a:lnTo>
                    <a:pt x="1115" y="964241"/>
                  </a:lnTo>
                  <a:lnTo>
                    <a:pt x="9920" y="1032927"/>
                  </a:lnTo>
                  <a:lnTo>
                    <a:pt x="27231" y="1100134"/>
                  </a:lnTo>
                  <a:lnTo>
                    <a:pt x="52735" y="1165682"/>
                  </a:lnTo>
                  <a:lnTo>
                    <a:pt x="86121" y="1229391"/>
                  </a:lnTo>
                  <a:lnTo>
                    <a:pt x="127075" y="1291083"/>
                  </a:lnTo>
                  <a:lnTo>
                    <a:pt x="175285" y="1350579"/>
                  </a:lnTo>
                  <a:lnTo>
                    <a:pt x="202013" y="1379447"/>
                  </a:lnTo>
                  <a:lnTo>
                    <a:pt x="230438" y="1407699"/>
                  </a:lnTo>
                  <a:lnTo>
                    <a:pt x="260522" y="1435312"/>
                  </a:lnTo>
                  <a:lnTo>
                    <a:pt x="292224" y="1462264"/>
                  </a:lnTo>
                  <a:lnTo>
                    <a:pt x="325505" y="1488533"/>
                  </a:lnTo>
                  <a:lnTo>
                    <a:pt x="360328" y="1514096"/>
                  </a:lnTo>
                  <a:lnTo>
                    <a:pt x="396652" y="1538931"/>
                  </a:lnTo>
                  <a:lnTo>
                    <a:pt x="434438" y="1563015"/>
                  </a:lnTo>
                  <a:lnTo>
                    <a:pt x="473648" y="1586326"/>
                  </a:lnTo>
                  <a:lnTo>
                    <a:pt x="514243" y="1608841"/>
                  </a:lnTo>
                  <a:lnTo>
                    <a:pt x="556183" y="1630539"/>
                  </a:lnTo>
                  <a:lnTo>
                    <a:pt x="599429" y="1651397"/>
                  </a:lnTo>
                  <a:lnTo>
                    <a:pt x="643943" y="1671392"/>
                  </a:lnTo>
                  <a:lnTo>
                    <a:pt x="689685" y="1690502"/>
                  </a:lnTo>
                  <a:lnTo>
                    <a:pt x="736616" y="1708705"/>
                  </a:lnTo>
                  <a:lnTo>
                    <a:pt x="784697" y="1725978"/>
                  </a:lnTo>
                  <a:lnTo>
                    <a:pt x="833890" y="1742299"/>
                  </a:lnTo>
                  <a:lnTo>
                    <a:pt x="884154" y="1757645"/>
                  </a:lnTo>
                  <a:lnTo>
                    <a:pt x="935452" y="1771994"/>
                  </a:lnTo>
                  <a:lnTo>
                    <a:pt x="987743" y="1785325"/>
                  </a:lnTo>
                  <a:lnTo>
                    <a:pt x="1040990" y="1797613"/>
                  </a:lnTo>
                  <a:lnTo>
                    <a:pt x="1095152" y="1808838"/>
                  </a:lnTo>
                  <a:lnTo>
                    <a:pt x="1150191" y="1818976"/>
                  </a:lnTo>
                  <a:lnTo>
                    <a:pt x="1206068" y="1828005"/>
                  </a:lnTo>
                  <a:lnTo>
                    <a:pt x="1262743" y="1835903"/>
                  </a:lnTo>
                  <a:lnTo>
                    <a:pt x="1320179" y="1842647"/>
                  </a:lnTo>
                  <a:lnTo>
                    <a:pt x="1378334" y="1848215"/>
                  </a:lnTo>
                  <a:lnTo>
                    <a:pt x="1437172" y="1852585"/>
                  </a:lnTo>
                  <a:lnTo>
                    <a:pt x="1496652" y="1855734"/>
                  </a:lnTo>
                  <a:lnTo>
                    <a:pt x="1556735" y="1857640"/>
                  </a:lnTo>
                  <a:lnTo>
                    <a:pt x="1617383" y="1858280"/>
                  </a:lnTo>
                  <a:lnTo>
                    <a:pt x="1678030" y="1857640"/>
                  </a:lnTo>
                  <a:lnTo>
                    <a:pt x="1738113" y="1855734"/>
                  </a:lnTo>
                  <a:lnTo>
                    <a:pt x="1797593" y="1852585"/>
                  </a:lnTo>
                  <a:lnTo>
                    <a:pt x="1856430" y="1848215"/>
                  </a:lnTo>
                  <a:lnTo>
                    <a:pt x="1914585" y="1842647"/>
                  </a:lnTo>
                  <a:lnTo>
                    <a:pt x="1972020" y="1835903"/>
                  </a:lnTo>
                  <a:lnTo>
                    <a:pt x="2028696" y="1828005"/>
                  </a:lnTo>
                  <a:lnTo>
                    <a:pt x="2084572" y="1818976"/>
                  </a:lnTo>
                  <a:lnTo>
                    <a:pt x="2139611" y="1808838"/>
                  </a:lnTo>
                  <a:lnTo>
                    <a:pt x="2193773" y="1797613"/>
                  </a:lnTo>
                  <a:lnTo>
                    <a:pt x="2247019" y="1785325"/>
                  </a:lnTo>
                  <a:lnTo>
                    <a:pt x="2299310" y="1771994"/>
                  </a:lnTo>
                  <a:lnTo>
                    <a:pt x="2350607" y="1757645"/>
                  </a:lnTo>
                  <a:lnTo>
                    <a:pt x="2400871" y="1742299"/>
                  </a:lnTo>
                  <a:lnTo>
                    <a:pt x="2450063" y="1725978"/>
                  </a:lnTo>
                  <a:lnTo>
                    <a:pt x="2498144" y="1708705"/>
                  </a:lnTo>
                  <a:lnTo>
                    <a:pt x="2545075" y="1690502"/>
                  </a:lnTo>
                  <a:lnTo>
                    <a:pt x="2590817" y="1671392"/>
                  </a:lnTo>
                  <a:lnTo>
                    <a:pt x="2635330" y="1651397"/>
                  </a:lnTo>
                  <a:lnTo>
                    <a:pt x="2678576" y="1630539"/>
                  </a:lnTo>
                  <a:lnTo>
                    <a:pt x="2720515" y="1608841"/>
                  </a:lnTo>
                  <a:lnTo>
                    <a:pt x="2761110" y="1586326"/>
                  </a:lnTo>
                  <a:lnTo>
                    <a:pt x="2800319" y="1563015"/>
                  </a:lnTo>
                  <a:lnTo>
                    <a:pt x="2838106" y="1538931"/>
                  </a:lnTo>
                  <a:lnTo>
                    <a:pt x="2874429" y="1514096"/>
                  </a:lnTo>
                  <a:lnTo>
                    <a:pt x="2909251" y="1488533"/>
                  </a:lnTo>
                  <a:lnTo>
                    <a:pt x="2942533" y="1462264"/>
                  </a:lnTo>
                  <a:lnTo>
                    <a:pt x="2974234" y="1435312"/>
                  </a:lnTo>
                  <a:lnTo>
                    <a:pt x="3004317" y="1407699"/>
                  </a:lnTo>
                  <a:lnTo>
                    <a:pt x="3032742" y="1379447"/>
                  </a:lnTo>
                  <a:lnTo>
                    <a:pt x="3059470" y="1350579"/>
                  </a:lnTo>
                  <a:lnTo>
                    <a:pt x="3084462" y="1321117"/>
                  </a:lnTo>
                  <a:lnTo>
                    <a:pt x="3129083" y="1260501"/>
                  </a:lnTo>
                  <a:lnTo>
                    <a:pt x="3166291" y="1197777"/>
                  </a:lnTo>
                  <a:lnTo>
                    <a:pt x="3195775" y="1133126"/>
                  </a:lnTo>
                  <a:lnTo>
                    <a:pt x="3217221" y="1066727"/>
                  </a:lnTo>
                  <a:lnTo>
                    <a:pt x="3230318" y="998758"/>
                  </a:lnTo>
                  <a:lnTo>
                    <a:pt x="3234753" y="929398"/>
                  </a:lnTo>
                  <a:lnTo>
                    <a:pt x="3233638" y="894556"/>
                  </a:lnTo>
                  <a:lnTo>
                    <a:pt x="3224833" y="825865"/>
                  </a:lnTo>
                  <a:lnTo>
                    <a:pt x="3207522" y="758648"/>
                  </a:lnTo>
                  <a:lnTo>
                    <a:pt x="3182018" y="693084"/>
                  </a:lnTo>
                  <a:lnTo>
                    <a:pt x="3148633" y="629355"/>
                  </a:lnTo>
                  <a:lnTo>
                    <a:pt x="3107680" y="567638"/>
                  </a:lnTo>
                  <a:lnTo>
                    <a:pt x="3059470" y="508115"/>
                  </a:lnTo>
                  <a:lnTo>
                    <a:pt x="3032742" y="479232"/>
                  </a:lnTo>
                  <a:lnTo>
                    <a:pt x="3004317" y="450964"/>
                  </a:lnTo>
                  <a:lnTo>
                    <a:pt x="2974234" y="423335"/>
                  </a:lnTo>
                  <a:lnTo>
                    <a:pt x="2942533" y="396366"/>
                  </a:lnTo>
                  <a:lnTo>
                    <a:pt x="2909251" y="370081"/>
                  </a:lnTo>
                  <a:lnTo>
                    <a:pt x="2874429" y="344500"/>
                  </a:lnTo>
                  <a:lnTo>
                    <a:pt x="2838106" y="319648"/>
                  </a:lnTo>
                  <a:lnTo>
                    <a:pt x="2800319" y="295546"/>
                  </a:lnTo>
                  <a:lnTo>
                    <a:pt x="2761110" y="272218"/>
                  </a:lnTo>
                  <a:lnTo>
                    <a:pt x="2720515" y="249684"/>
                  </a:lnTo>
                  <a:lnTo>
                    <a:pt x="2678576" y="227969"/>
                  </a:lnTo>
                  <a:lnTo>
                    <a:pt x="2635330" y="207093"/>
                  </a:lnTo>
                  <a:lnTo>
                    <a:pt x="2590817" y="187081"/>
                  </a:lnTo>
                  <a:lnTo>
                    <a:pt x="2545075" y="167953"/>
                  </a:lnTo>
                  <a:lnTo>
                    <a:pt x="2498144" y="149734"/>
                  </a:lnTo>
                  <a:lnTo>
                    <a:pt x="2450063" y="132444"/>
                  </a:lnTo>
                  <a:lnTo>
                    <a:pt x="2400871" y="116108"/>
                  </a:lnTo>
                  <a:lnTo>
                    <a:pt x="2350607" y="100746"/>
                  </a:lnTo>
                  <a:lnTo>
                    <a:pt x="2299310" y="86382"/>
                  </a:lnTo>
                  <a:lnTo>
                    <a:pt x="2247019" y="73038"/>
                  </a:lnTo>
                  <a:lnTo>
                    <a:pt x="2193773" y="60736"/>
                  </a:lnTo>
                  <a:lnTo>
                    <a:pt x="2139611" y="49499"/>
                  </a:lnTo>
                  <a:lnTo>
                    <a:pt x="2084572" y="39350"/>
                  </a:lnTo>
                  <a:lnTo>
                    <a:pt x="2028696" y="30311"/>
                  </a:lnTo>
                  <a:lnTo>
                    <a:pt x="1972020" y="22404"/>
                  </a:lnTo>
                  <a:lnTo>
                    <a:pt x="1914585" y="15652"/>
                  </a:lnTo>
                  <a:lnTo>
                    <a:pt x="1856430" y="10077"/>
                  </a:lnTo>
                  <a:lnTo>
                    <a:pt x="1797593" y="5702"/>
                  </a:lnTo>
                  <a:lnTo>
                    <a:pt x="1738113" y="2549"/>
                  </a:lnTo>
                  <a:lnTo>
                    <a:pt x="1678030" y="641"/>
                  </a:lnTo>
                  <a:lnTo>
                    <a:pt x="1617383" y="0"/>
                  </a:lnTo>
                  <a:close/>
                </a:path>
              </a:pathLst>
            </a:custGeom>
            <a:solidFill>
              <a:srgbClr val="F5F5F5"/>
            </a:solidFill>
          </p:spPr>
          <p:txBody>
            <a:bodyPr wrap="square" lIns="0" tIns="0" rIns="0" bIns="0" rtlCol="0"/>
            <a:lstStyle/>
            <a:p>
              <a:endParaRPr/>
            </a:p>
          </p:txBody>
        </p:sp>
        <p:sp>
          <p:nvSpPr>
            <p:cNvPr id="8" name="object 7">
              <a:extLst>
                <a:ext uri="{FF2B5EF4-FFF2-40B4-BE49-F238E27FC236}">
                  <a16:creationId xmlns:a16="http://schemas.microsoft.com/office/drawing/2014/main" id="{7763EC92-B54F-1B91-0454-3002CFA81900}"/>
                </a:ext>
              </a:extLst>
            </p:cNvPr>
            <p:cNvSpPr/>
            <p:nvPr/>
          </p:nvSpPr>
          <p:spPr>
            <a:xfrm>
              <a:off x="1028903" y="2834449"/>
              <a:ext cx="1830070" cy="1266825"/>
            </a:xfrm>
            <a:custGeom>
              <a:avLst/>
              <a:gdLst/>
              <a:ahLst/>
              <a:cxnLst/>
              <a:rect l="l" t="t" r="r" b="b"/>
              <a:pathLst>
                <a:path w="1830070" h="1266825">
                  <a:moveTo>
                    <a:pt x="1640039" y="61556"/>
                  </a:moveTo>
                  <a:lnTo>
                    <a:pt x="1563522" y="7404"/>
                  </a:lnTo>
                  <a:lnTo>
                    <a:pt x="1535176" y="0"/>
                  </a:lnTo>
                  <a:lnTo>
                    <a:pt x="1527848" y="469"/>
                  </a:lnTo>
                  <a:lnTo>
                    <a:pt x="10210" y="843495"/>
                  </a:lnTo>
                  <a:lnTo>
                    <a:pt x="0" y="861072"/>
                  </a:lnTo>
                  <a:lnTo>
                    <a:pt x="2552" y="870826"/>
                  </a:lnTo>
                  <a:lnTo>
                    <a:pt x="76517" y="915416"/>
                  </a:lnTo>
                  <a:lnTo>
                    <a:pt x="104863" y="922820"/>
                  </a:lnTo>
                  <a:lnTo>
                    <a:pt x="112191" y="922362"/>
                  </a:lnTo>
                  <a:lnTo>
                    <a:pt x="119418" y="920965"/>
                  </a:lnTo>
                  <a:lnTo>
                    <a:pt x="126453" y="918654"/>
                  </a:lnTo>
                  <a:lnTo>
                    <a:pt x="133210" y="915416"/>
                  </a:lnTo>
                  <a:lnTo>
                    <a:pt x="520420" y="695820"/>
                  </a:lnTo>
                  <a:lnTo>
                    <a:pt x="767867" y="834161"/>
                  </a:lnTo>
                  <a:lnTo>
                    <a:pt x="776224" y="836371"/>
                  </a:lnTo>
                  <a:lnTo>
                    <a:pt x="792949" y="836371"/>
                  </a:lnTo>
                  <a:lnTo>
                    <a:pt x="801306" y="834161"/>
                  </a:lnTo>
                  <a:lnTo>
                    <a:pt x="1225080" y="598106"/>
                  </a:lnTo>
                  <a:lnTo>
                    <a:pt x="1230490" y="592709"/>
                  </a:lnTo>
                  <a:lnTo>
                    <a:pt x="1232306" y="585762"/>
                  </a:lnTo>
                  <a:lnTo>
                    <a:pt x="1230490" y="578815"/>
                  </a:lnTo>
                  <a:lnTo>
                    <a:pt x="1225080" y="573405"/>
                  </a:lnTo>
                  <a:lnTo>
                    <a:pt x="982446" y="437794"/>
                  </a:lnTo>
                  <a:lnTo>
                    <a:pt x="1629854" y="79324"/>
                  </a:lnTo>
                  <a:lnTo>
                    <a:pt x="1637487" y="71450"/>
                  </a:lnTo>
                  <a:lnTo>
                    <a:pt x="1640039" y="61556"/>
                  </a:lnTo>
                  <a:close/>
                </a:path>
                <a:path w="1830070" h="1266825">
                  <a:moveTo>
                    <a:pt x="1829968" y="1093292"/>
                  </a:moveTo>
                  <a:lnTo>
                    <a:pt x="1809369" y="1032649"/>
                  </a:lnTo>
                  <a:lnTo>
                    <a:pt x="1752574" y="981405"/>
                  </a:lnTo>
                  <a:lnTo>
                    <a:pt x="1712925" y="960526"/>
                  </a:lnTo>
                  <a:lnTo>
                    <a:pt x="1667027" y="943444"/>
                  </a:lnTo>
                  <a:lnTo>
                    <a:pt x="1615808" y="930643"/>
                  </a:lnTo>
                  <a:lnTo>
                    <a:pt x="1560207" y="922604"/>
                  </a:lnTo>
                  <a:lnTo>
                    <a:pt x="1501165" y="919810"/>
                  </a:lnTo>
                  <a:lnTo>
                    <a:pt x="1442110" y="922604"/>
                  </a:lnTo>
                  <a:lnTo>
                    <a:pt x="1386509" y="930643"/>
                  </a:lnTo>
                  <a:lnTo>
                    <a:pt x="1335290" y="943444"/>
                  </a:lnTo>
                  <a:lnTo>
                    <a:pt x="1289392" y="960526"/>
                  </a:lnTo>
                  <a:lnTo>
                    <a:pt x="1249743" y="981405"/>
                  </a:lnTo>
                  <a:lnTo>
                    <a:pt x="1217295" y="1005611"/>
                  </a:lnTo>
                  <a:lnTo>
                    <a:pt x="1177658" y="1062037"/>
                  </a:lnTo>
                  <a:lnTo>
                    <a:pt x="1172362" y="1093292"/>
                  </a:lnTo>
                  <a:lnTo>
                    <a:pt x="1177658" y="1124381"/>
                  </a:lnTo>
                  <a:lnTo>
                    <a:pt x="1217295" y="1180579"/>
                  </a:lnTo>
                  <a:lnTo>
                    <a:pt x="1249743" y="1204709"/>
                  </a:lnTo>
                  <a:lnTo>
                    <a:pt x="1289392" y="1225550"/>
                  </a:lnTo>
                  <a:lnTo>
                    <a:pt x="1335290" y="1242606"/>
                  </a:lnTo>
                  <a:lnTo>
                    <a:pt x="1386509" y="1255395"/>
                  </a:lnTo>
                  <a:lnTo>
                    <a:pt x="1442110" y="1263421"/>
                  </a:lnTo>
                  <a:lnTo>
                    <a:pt x="1501165" y="1266215"/>
                  </a:lnTo>
                  <a:lnTo>
                    <a:pt x="1560207" y="1263421"/>
                  </a:lnTo>
                  <a:lnTo>
                    <a:pt x="1615808" y="1255395"/>
                  </a:lnTo>
                  <a:lnTo>
                    <a:pt x="1667027" y="1242606"/>
                  </a:lnTo>
                  <a:lnTo>
                    <a:pt x="1712925" y="1225550"/>
                  </a:lnTo>
                  <a:lnTo>
                    <a:pt x="1752574" y="1204709"/>
                  </a:lnTo>
                  <a:lnTo>
                    <a:pt x="1785035" y="1180579"/>
                  </a:lnTo>
                  <a:lnTo>
                    <a:pt x="1824659" y="1124381"/>
                  </a:lnTo>
                  <a:lnTo>
                    <a:pt x="1829968" y="1093292"/>
                  </a:lnTo>
                  <a:close/>
                </a:path>
              </a:pathLst>
            </a:custGeom>
            <a:solidFill>
              <a:srgbClr val="E0E0E0"/>
            </a:solidFill>
          </p:spPr>
          <p:txBody>
            <a:bodyPr wrap="square" lIns="0" tIns="0" rIns="0" bIns="0" rtlCol="0"/>
            <a:lstStyle/>
            <a:p>
              <a:endParaRPr/>
            </a:p>
          </p:txBody>
        </p:sp>
        <p:sp>
          <p:nvSpPr>
            <p:cNvPr id="9" name="object 8">
              <a:extLst>
                <a:ext uri="{FF2B5EF4-FFF2-40B4-BE49-F238E27FC236}">
                  <a16:creationId xmlns:a16="http://schemas.microsoft.com/office/drawing/2014/main" id="{F8730B18-0879-3935-EE54-8CE7856021D8}"/>
                </a:ext>
              </a:extLst>
            </p:cNvPr>
            <p:cNvSpPr/>
            <p:nvPr/>
          </p:nvSpPr>
          <p:spPr>
            <a:xfrm>
              <a:off x="3212332" y="2661589"/>
              <a:ext cx="178435" cy="402590"/>
            </a:xfrm>
            <a:custGeom>
              <a:avLst/>
              <a:gdLst/>
              <a:ahLst/>
              <a:cxnLst/>
              <a:rect l="l" t="t" r="r" b="b"/>
              <a:pathLst>
                <a:path w="178435" h="402589">
                  <a:moveTo>
                    <a:pt x="140823" y="0"/>
                  </a:moveTo>
                  <a:lnTo>
                    <a:pt x="133533" y="0"/>
                  </a:lnTo>
                  <a:lnTo>
                    <a:pt x="91602" y="13780"/>
                  </a:lnTo>
                  <a:lnTo>
                    <a:pt x="54709" y="49253"/>
                  </a:lnTo>
                  <a:lnTo>
                    <a:pt x="25757" y="97619"/>
                  </a:lnTo>
                  <a:lnTo>
                    <a:pt x="7650" y="150075"/>
                  </a:lnTo>
                  <a:lnTo>
                    <a:pt x="0" y="219675"/>
                  </a:lnTo>
                  <a:lnTo>
                    <a:pt x="850" y="296789"/>
                  </a:lnTo>
                  <a:lnTo>
                    <a:pt x="5100" y="359287"/>
                  </a:lnTo>
                  <a:lnTo>
                    <a:pt x="7650" y="385038"/>
                  </a:lnTo>
                  <a:lnTo>
                    <a:pt x="25240" y="392722"/>
                  </a:lnTo>
                  <a:lnTo>
                    <a:pt x="47338" y="402056"/>
                  </a:lnTo>
                  <a:lnTo>
                    <a:pt x="49463" y="345406"/>
                  </a:lnTo>
                  <a:lnTo>
                    <a:pt x="53715" y="309138"/>
                  </a:lnTo>
                  <a:lnTo>
                    <a:pt x="63285" y="277607"/>
                  </a:lnTo>
                  <a:lnTo>
                    <a:pt x="81361" y="235165"/>
                  </a:lnTo>
                  <a:lnTo>
                    <a:pt x="107886" y="183313"/>
                  </a:lnTo>
                  <a:lnTo>
                    <a:pt x="137122" y="135318"/>
                  </a:lnTo>
                  <a:lnTo>
                    <a:pt x="162427" y="93191"/>
                  </a:lnTo>
                  <a:lnTo>
                    <a:pt x="177157" y="58940"/>
                  </a:lnTo>
                  <a:lnTo>
                    <a:pt x="177858" y="33454"/>
                  </a:lnTo>
                  <a:lnTo>
                    <a:pt x="170002" y="16465"/>
                  </a:lnTo>
                  <a:lnTo>
                    <a:pt x="160339" y="6991"/>
                  </a:lnTo>
                  <a:lnTo>
                    <a:pt x="155618" y="4051"/>
                  </a:lnTo>
                  <a:lnTo>
                    <a:pt x="148214" y="1282"/>
                  </a:lnTo>
                  <a:lnTo>
                    <a:pt x="140823" y="0"/>
                  </a:lnTo>
                  <a:close/>
                </a:path>
              </a:pathLst>
            </a:custGeom>
            <a:solidFill>
              <a:srgbClr val="FFC100"/>
            </a:solidFill>
          </p:spPr>
          <p:txBody>
            <a:bodyPr wrap="square" lIns="0" tIns="0" rIns="0" bIns="0" rtlCol="0"/>
            <a:lstStyle/>
            <a:p>
              <a:endParaRPr/>
            </a:p>
          </p:txBody>
        </p:sp>
        <p:sp>
          <p:nvSpPr>
            <p:cNvPr id="10" name="object 9">
              <a:extLst>
                <a:ext uri="{FF2B5EF4-FFF2-40B4-BE49-F238E27FC236}">
                  <a16:creationId xmlns:a16="http://schemas.microsoft.com/office/drawing/2014/main" id="{B362BBC2-BBF6-33F5-F01F-E0C5D8C60405}"/>
                </a:ext>
              </a:extLst>
            </p:cNvPr>
            <p:cNvSpPr/>
            <p:nvPr/>
          </p:nvSpPr>
          <p:spPr>
            <a:xfrm>
              <a:off x="3212332" y="2661589"/>
              <a:ext cx="178435" cy="402590"/>
            </a:xfrm>
            <a:custGeom>
              <a:avLst/>
              <a:gdLst/>
              <a:ahLst/>
              <a:cxnLst/>
              <a:rect l="l" t="t" r="r" b="b"/>
              <a:pathLst>
                <a:path w="178435" h="402589">
                  <a:moveTo>
                    <a:pt x="140823" y="0"/>
                  </a:moveTo>
                  <a:lnTo>
                    <a:pt x="133533" y="0"/>
                  </a:lnTo>
                  <a:lnTo>
                    <a:pt x="91602" y="13780"/>
                  </a:lnTo>
                  <a:lnTo>
                    <a:pt x="54709" y="49253"/>
                  </a:lnTo>
                  <a:lnTo>
                    <a:pt x="25757" y="97619"/>
                  </a:lnTo>
                  <a:lnTo>
                    <a:pt x="7650" y="150075"/>
                  </a:lnTo>
                  <a:lnTo>
                    <a:pt x="0" y="219675"/>
                  </a:lnTo>
                  <a:lnTo>
                    <a:pt x="850" y="296789"/>
                  </a:lnTo>
                  <a:lnTo>
                    <a:pt x="5100" y="359287"/>
                  </a:lnTo>
                  <a:lnTo>
                    <a:pt x="7650" y="385038"/>
                  </a:lnTo>
                  <a:lnTo>
                    <a:pt x="25240" y="392722"/>
                  </a:lnTo>
                  <a:lnTo>
                    <a:pt x="47338" y="402056"/>
                  </a:lnTo>
                  <a:lnTo>
                    <a:pt x="49463" y="345406"/>
                  </a:lnTo>
                  <a:lnTo>
                    <a:pt x="53715" y="309138"/>
                  </a:lnTo>
                  <a:lnTo>
                    <a:pt x="63285" y="277607"/>
                  </a:lnTo>
                  <a:lnTo>
                    <a:pt x="81361" y="235165"/>
                  </a:lnTo>
                  <a:lnTo>
                    <a:pt x="107886" y="183313"/>
                  </a:lnTo>
                  <a:lnTo>
                    <a:pt x="137122" y="135318"/>
                  </a:lnTo>
                  <a:lnTo>
                    <a:pt x="162427" y="93191"/>
                  </a:lnTo>
                  <a:lnTo>
                    <a:pt x="177157" y="58940"/>
                  </a:lnTo>
                  <a:lnTo>
                    <a:pt x="177858" y="33454"/>
                  </a:lnTo>
                  <a:lnTo>
                    <a:pt x="170002" y="16465"/>
                  </a:lnTo>
                  <a:lnTo>
                    <a:pt x="160339" y="6991"/>
                  </a:lnTo>
                  <a:lnTo>
                    <a:pt x="155618" y="4051"/>
                  </a:lnTo>
                  <a:lnTo>
                    <a:pt x="148214" y="1282"/>
                  </a:lnTo>
                  <a:lnTo>
                    <a:pt x="140823" y="0"/>
                  </a:lnTo>
                  <a:close/>
                </a:path>
              </a:pathLst>
            </a:custGeom>
            <a:solidFill>
              <a:srgbClr val="000000"/>
            </a:solidFill>
          </p:spPr>
          <p:txBody>
            <a:bodyPr wrap="square" lIns="0" tIns="0" rIns="0" bIns="0" rtlCol="0"/>
            <a:lstStyle/>
            <a:p>
              <a:endParaRPr/>
            </a:p>
          </p:txBody>
        </p:sp>
        <p:sp>
          <p:nvSpPr>
            <p:cNvPr id="11" name="object 10">
              <a:extLst>
                <a:ext uri="{FF2B5EF4-FFF2-40B4-BE49-F238E27FC236}">
                  <a16:creationId xmlns:a16="http://schemas.microsoft.com/office/drawing/2014/main" id="{0A972087-EF85-5DEE-2F2F-C8F23CFF465B}"/>
                </a:ext>
              </a:extLst>
            </p:cNvPr>
            <p:cNvSpPr/>
            <p:nvPr/>
          </p:nvSpPr>
          <p:spPr>
            <a:xfrm>
              <a:off x="3237572" y="2684640"/>
              <a:ext cx="119380" cy="372745"/>
            </a:xfrm>
            <a:custGeom>
              <a:avLst/>
              <a:gdLst/>
              <a:ahLst/>
              <a:cxnLst/>
              <a:rect l="l" t="t" r="r" b="b"/>
              <a:pathLst>
                <a:path w="119379" h="372744">
                  <a:moveTo>
                    <a:pt x="116484" y="0"/>
                  </a:moveTo>
                  <a:lnTo>
                    <a:pt x="73710" y="46457"/>
                  </a:lnTo>
                  <a:lnTo>
                    <a:pt x="51581" y="83926"/>
                  </a:lnTo>
                  <a:lnTo>
                    <a:pt x="30089" y="134055"/>
                  </a:lnTo>
                  <a:lnTo>
                    <a:pt x="12292" y="197772"/>
                  </a:lnTo>
                  <a:lnTo>
                    <a:pt x="1243" y="276001"/>
                  </a:lnTo>
                  <a:lnTo>
                    <a:pt x="0" y="369671"/>
                  </a:lnTo>
                  <a:lnTo>
                    <a:pt x="6794" y="372414"/>
                  </a:lnTo>
                  <a:lnTo>
                    <a:pt x="7428" y="279156"/>
                  </a:lnTo>
                  <a:lnTo>
                    <a:pt x="17928" y="201324"/>
                  </a:lnTo>
                  <a:lnTo>
                    <a:pt x="35243" y="137980"/>
                  </a:lnTo>
                  <a:lnTo>
                    <a:pt x="56326" y="88184"/>
                  </a:lnTo>
                  <a:lnTo>
                    <a:pt x="78125" y="50997"/>
                  </a:lnTo>
                  <a:lnTo>
                    <a:pt x="111679" y="10695"/>
                  </a:lnTo>
                  <a:lnTo>
                    <a:pt x="119049" y="4597"/>
                  </a:lnTo>
                  <a:lnTo>
                    <a:pt x="119049" y="2959"/>
                  </a:lnTo>
                  <a:lnTo>
                    <a:pt x="117284" y="406"/>
                  </a:lnTo>
                  <a:close/>
                </a:path>
              </a:pathLst>
            </a:custGeom>
            <a:solidFill>
              <a:srgbClr val="FFFFFF"/>
            </a:solidFill>
          </p:spPr>
          <p:txBody>
            <a:bodyPr wrap="square" lIns="0" tIns="0" rIns="0" bIns="0" rtlCol="0"/>
            <a:lstStyle/>
            <a:p>
              <a:endParaRPr/>
            </a:p>
          </p:txBody>
        </p:sp>
        <p:sp>
          <p:nvSpPr>
            <p:cNvPr id="12" name="object 11">
              <a:extLst>
                <a:ext uri="{FF2B5EF4-FFF2-40B4-BE49-F238E27FC236}">
                  <a16:creationId xmlns:a16="http://schemas.microsoft.com/office/drawing/2014/main" id="{C1D619BA-0D22-1614-7EB2-08F211CBEFBF}"/>
                </a:ext>
              </a:extLst>
            </p:cNvPr>
            <p:cNvSpPr/>
            <p:nvPr/>
          </p:nvSpPr>
          <p:spPr>
            <a:xfrm>
              <a:off x="3226219" y="2811424"/>
              <a:ext cx="254000" cy="360680"/>
            </a:xfrm>
            <a:custGeom>
              <a:avLst/>
              <a:gdLst/>
              <a:ahLst/>
              <a:cxnLst/>
              <a:rect l="l" t="t" r="r" b="b"/>
              <a:pathLst>
                <a:path w="254000" h="360680">
                  <a:moveTo>
                    <a:pt x="213321" y="0"/>
                  </a:moveTo>
                  <a:lnTo>
                    <a:pt x="210070" y="0"/>
                  </a:lnTo>
                  <a:lnTo>
                    <a:pt x="199036" y="1074"/>
                  </a:lnTo>
                  <a:lnTo>
                    <a:pt x="187310" y="4578"/>
                  </a:lnTo>
                  <a:lnTo>
                    <a:pt x="175125" y="10929"/>
                  </a:lnTo>
                  <a:lnTo>
                    <a:pt x="162712" y="20548"/>
                  </a:lnTo>
                  <a:lnTo>
                    <a:pt x="138052" y="44159"/>
                  </a:lnTo>
                  <a:lnTo>
                    <a:pt x="126361" y="52357"/>
                  </a:lnTo>
                  <a:lnTo>
                    <a:pt x="111696" y="57873"/>
                  </a:lnTo>
                  <a:lnTo>
                    <a:pt x="94337" y="60830"/>
                  </a:lnTo>
                  <a:lnTo>
                    <a:pt x="77884" y="63372"/>
                  </a:lnTo>
                  <a:lnTo>
                    <a:pt x="63452" y="68382"/>
                  </a:lnTo>
                  <a:lnTo>
                    <a:pt x="52158" y="78739"/>
                  </a:lnTo>
                  <a:lnTo>
                    <a:pt x="47048" y="95366"/>
                  </a:lnTo>
                  <a:lnTo>
                    <a:pt x="46815" y="134791"/>
                  </a:lnTo>
                  <a:lnTo>
                    <a:pt x="41376" y="149567"/>
                  </a:lnTo>
                  <a:lnTo>
                    <a:pt x="29821" y="161261"/>
                  </a:lnTo>
                  <a:lnTo>
                    <a:pt x="16449" y="174401"/>
                  </a:lnTo>
                  <a:lnTo>
                    <a:pt x="5197" y="189396"/>
                  </a:lnTo>
                  <a:lnTo>
                    <a:pt x="0" y="206654"/>
                  </a:lnTo>
                  <a:lnTo>
                    <a:pt x="3691" y="227884"/>
                  </a:lnTo>
                  <a:lnTo>
                    <a:pt x="12903" y="250505"/>
                  </a:lnTo>
                  <a:lnTo>
                    <a:pt x="22324" y="268496"/>
                  </a:lnTo>
                  <a:lnTo>
                    <a:pt x="26644" y="275831"/>
                  </a:lnTo>
                  <a:lnTo>
                    <a:pt x="79946" y="312610"/>
                  </a:lnTo>
                  <a:lnTo>
                    <a:pt x="149669" y="360362"/>
                  </a:lnTo>
                  <a:lnTo>
                    <a:pt x="165711" y="357046"/>
                  </a:lnTo>
                  <a:lnTo>
                    <a:pt x="180211" y="349867"/>
                  </a:lnTo>
                  <a:lnTo>
                    <a:pt x="192480" y="339290"/>
                  </a:lnTo>
                  <a:lnTo>
                    <a:pt x="201828" y="325780"/>
                  </a:lnTo>
                  <a:lnTo>
                    <a:pt x="208273" y="299902"/>
                  </a:lnTo>
                  <a:lnTo>
                    <a:pt x="205366" y="274385"/>
                  </a:lnTo>
                  <a:lnTo>
                    <a:pt x="200547" y="250822"/>
                  </a:lnTo>
                  <a:lnTo>
                    <a:pt x="201256" y="230809"/>
                  </a:lnTo>
                  <a:lnTo>
                    <a:pt x="212848" y="215618"/>
                  </a:lnTo>
                  <a:lnTo>
                    <a:pt x="231025" y="203157"/>
                  </a:lnTo>
                  <a:lnTo>
                    <a:pt x="247498" y="189974"/>
                  </a:lnTo>
                  <a:lnTo>
                    <a:pt x="253974" y="172618"/>
                  </a:lnTo>
                  <a:lnTo>
                    <a:pt x="245519" y="151331"/>
                  </a:lnTo>
                  <a:lnTo>
                    <a:pt x="229674" y="129938"/>
                  </a:lnTo>
                  <a:lnTo>
                    <a:pt x="215632" y="109162"/>
                  </a:lnTo>
                  <a:lnTo>
                    <a:pt x="212585" y="89725"/>
                  </a:lnTo>
                  <a:lnTo>
                    <a:pt x="219096" y="73581"/>
                  </a:lnTo>
                  <a:lnTo>
                    <a:pt x="227196" y="60626"/>
                  </a:lnTo>
                  <a:lnTo>
                    <a:pt x="235077" y="48495"/>
                  </a:lnTo>
                  <a:lnTo>
                    <a:pt x="240931" y="34823"/>
                  </a:lnTo>
                  <a:lnTo>
                    <a:pt x="241797" y="23408"/>
                  </a:lnTo>
                  <a:lnTo>
                    <a:pt x="238036" y="13071"/>
                  </a:lnTo>
                  <a:lnTo>
                    <a:pt x="230341" y="5101"/>
                  </a:lnTo>
                  <a:lnTo>
                    <a:pt x="219405" y="787"/>
                  </a:lnTo>
                  <a:lnTo>
                    <a:pt x="213321" y="0"/>
                  </a:lnTo>
                  <a:close/>
                </a:path>
              </a:pathLst>
            </a:custGeom>
            <a:solidFill>
              <a:srgbClr val="FFC100"/>
            </a:solidFill>
          </p:spPr>
          <p:txBody>
            <a:bodyPr wrap="square" lIns="0" tIns="0" rIns="0" bIns="0" rtlCol="0"/>
            <a:lstStyle/>
            <a:p>
              <a:endParaRPr/>
            </a:p>
          </p:txBody>
        </p:sp>
        <p:sp>
          <p:nvSpPr>
            <p:cNvPr id="13" name="object 12">
              <a:extLst>
                <a:ext uri="{FF2B5EF4-FFF2-40B4-BE49-F238E27FC236}">
                  <a16:creationId xmlns:a16="http://schemas.microsoft.com/office/drawing/2014/main" id="{D98DBC17-ACCC-E0DD-C6D1-936B7B4A786C}"/>
                </a:ext>
              </a:extLst>
            </p:cNvPr>
            <p:cNvSpPr/>
            <p:nvPr/>
          </p:nvSpPr>
          <p:spPr>
            <a:xfrm>
              <a:off x="3299929" y="2829229"/>
              <a:ext cx="133985" cy="295275"/>
            </a:xfrm>
            <a:custGeom>
              <a:avLst/>
              <a:gdLst/>
              <a:ahLst/>
              <a:cxnLst/>
              <a:rect l="l" t="t" r="r" b="b"/>
              <a:pathLst>
                <a:path w="133985" h="295275">
                  <a:moveTo>
                    <a:pt x="130403" y="0"/>
                  </a:moveTo>
                  <a:lnTo>
                    <a:pt x="127266" y="0"/>
                  </a:lnTo>
                  <a:lnTo>
                    <a:pt x="126504" y="330"/>
                  </a:lnTo>
                  <a:lnTo>
                    <a:pt x="115910" y="10805"/>
                  </a:lnTo>
                  <a:lnTo>
                    <a:pt x="92321" y="39189"/>
                  </a:lnTo>
                  <a:lnTo>
                    <a:pt x="61823" y="86408"/>
                  </a:lnTo>
                  <a:lnTo>
                    <a:pt x="31165" y="152615"/>
                  </a:lnTo>
                  <a:lnTo>
                    <a:pt x="30607" y="153174"/>
                  </a:lnTo>
                  <a:lnTo>
                    <a:pt x="30607" y="154812"/>
                  </a:lnTo>
                  <a:lnTo>
                    <a:pt x="19448" y="187812"/>
                  </a:lnTo>
                  <a:lnTo>
                    <a:pt x="10626" y="221583"/>
                  </a:lnTo>
                  <a:lnTo>
                    <a:pt x="4142" y="255868"/>
                  </a:lnTo>
                  <a:lnTo>
                    <a:pt x="0" y="290410"/>
                  </a:lnTo>
                  <a:lnTo>
                    <a:pt x="6235" y="294805"/>
                  </a:lnTo>
                  <a:lnTo>
                    <a:pt x="10369" y="259606"/>
                  </a:lnTo>
                  <a:lnTo>
                    <a:pt x="16792" y="224874"/>
                  </a:lnTo>
                  <a:lnTo>
                    <a:pt x="36283" y="157010"/>
                  </a:lnTo>
                  <a:lnTo>
                    <a:pt x="86640" y="149685"/>
                  </a:lnTo>
                  <a:lnTo>
                    <a:pt x="101866" y="149364"/>
                  </a:lnTo>
                  <a:lnTo>
                    <a:pt x="113028" y="149529"/>
                  </a:lnTo>
                  <a:lnTo>
                    <a:pt x="131521" y="150418"/>
                  </a:lnTo>
                  <a:lnTo>
                    <a:pt x="133223" y="149313"/>
                  </a:lnTo>
                  <a:lnTo>
                    <a:pt x="133223" y="147129"/>
                  </a:lnTo>
                  <a:lnTo>
                    <a:pt x="133781" y="145478"/>
                  </a:lnTo>
                  <a:lnTo>
                    <a:pt x="132080" y="143840"/>
                  </a:lnTo>
                  <a:lnTo>
                    <a:pt x="113870" y="143057"/>
                  </a:lnTo>
                  <a:lnTo>
                    <a:pt x="103377" y="142913"/>
                  </a:lnTo>
                  <a:lnTo>
                    <a:pt x="88789" y="143205"/>
                  </a:lnTo>
                  <a:lnTo>
                    <a:pt x="72664" y="144273"/>
                  </a:lnTo>
                  <a:lnTo>
                    <a:pt x="55827" y="146401"/>
                  </a:lnTo>
                  <a:lnTo>
                    <a:pt x="39103" y="149872"/>
                  </a:lnTo>
                  <a:lnTo>
                    <a:pt x="68754" y="86857"/>
                  </a:lnTo>
                  <a:lnTo>
                    <a:pt x="98137" y="41857"/>
                  </a:lnTo>
                  <a:lnTo>
                    <a:pt x="120822" y="14771"/>
                  </a:lnTo>
                  <a:lnTo>
                    <a:pt x="132562" y="339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F9749A2C-D5E1-C22A-A289-0FFDFC75C408}"/>
                </a:ext>
              </a:extLst>
            </p:cNvPr>
            <p:cNvSpPr/>
            <p:nvPr/>
          </p:nvSpPr>
          <p:spPr>
            <a:xfrm>
              <a:off x="1587309" y="3120745"/>
              <a:ext cx="669925" cy="474345"/>
            </a:xfrm>
            <a:custGeom>
              <a:avLst/>
              <a:gdLst/>
              <a:ahLst/>
              <a:cxnLst/>
              <a:rect l="l" t="t" r="r" b="b"/>
              <a:pathLst>
                <a:path w="669925" h="474345">
                  <a:moveTo>
                    <a:pt x="20408" y="208051"/>
                  </a:moveTo>
                  <a:lnTo>
                    <a:pt x="0" y="341452"/>
                  </a:lnTo>
                  <a:lnTo>
                    <a:pt x="171" y="347972"/>
                  </a:lnTo>
                  <a:lnTo>
                    <a:pt x="2259" y="354079"/>
                  </a:lnTo>
                  <a:lnTo>
                    <a:pt x="200672" y="468261"/>
                  </a:lnTo>
                  <a:lnTo>
                    <a:pt x="215557" y="474040"/>
                  </a:lnTo>
                  <a:lnTo>
                    <a:pt x="231013" y="474040"/>
                  </a:lnTo>
                  <a:lnTo>
                    <a:pt x="238658" y="472109"/>
                  </a:lnTo>
                  <a:lnTo>
                    <a:pt x="245478" y="468261"/>
                  </a:lnTo>
                  <a:lnTo>
                    <a:pt x="655345" y="241541"/>
                  </a:lnTo>
                  <a:lnTo>
                    <a:pt x="663539" y="233926"/>
                  </a:lnTo>
                  <a:lnTo>
                    <a:pt x="667061" y="226174"/>
                  </a:lnTo>
                  <a:lnTo>
                    <a:pt x="51015" y="226174"/>
                  </a:lnTo>
                  <a:lnTo>
                    <a:pt x="20408" y="208051"/>
                  </a:lnTo>
                  <a:close/>
                </a:path>
                <a:path w="669925" h="474345">
                  <a:moveTo>
                    <a:pt x="482993" y="0"/>
                  </a:moveTo>
                  <a:lnTo>
                    <a:pt x="51015" y="226174"/>
                  </a:lnTo>
                  <a:lnTo>
                    <a:pt x="667061" y="226174"/>
                  </a:lnTo>
                  <a:lnTo>
                    <a:pt x="667746" y="224664"/>
                  </a:lnTo>
                  <a:lnTo>
                    <a:pt x="669297" y="216843"/>
                  </a:lnTo>
                  <a:lnTo>
                    <a:pt x="669518" y="213550"/>
                  </a:lnTo>
                  <a:lnTo>
                    <a:pt x="668325" y="204762"/>
                  </a:lnTo>
                  <a:lnTo>
                    <a:pt x="631532" y="204762"/>
                  </a:lnTo>
                  <a:lnTo>
                    <a:pt x="524383" y="147662"/>
                  </a:lnTo>
                  <a:lnTo>
                    <a:pt x="483631" y="111159"/>
                  </a:lnTo>
                  <a:lnTo>
                    <a:pt x="475640" y="67525"/>
                  </a:lnTo>
                  <a:lnTo>
                    <a:pt x="482993" y="0"/>
                  </a:lnTo>
                  <a:close/>
                </a:path>
                <a:path w="669925" h="474345">
                  <a:moveTo>
                    <a:pt x="654761" y="178955"/>
                  </a:moveTo>
                  <a:lnTo>
                    <a:pt x="629831" y="199821"/>
                  </a:lnTo>
                  <a:lnTo>
                    <a:pt x="631532" y="204762"/>
                  </a:lnTo>
                  <a:lnTo>
                    <a:pt x="668325" y="204762"/>
                  </a:lnTo>
                  <a:lnTo>
                    <a:pt x="667212" y="196561"/>
                  </a:lnTo>
                  <a:lnTo>
                    <a:pt x="662139" y="185956"/>
                  </a:lnTo>
                  <a:lnTo>
                    <a:pt x="657067" y="180499"/>
                  </a:lnTo>
                  <a:lnTo>
                    <a:pt x="654761" y="178955"/>
                  </a:lnTo>
                  <a:close/>
                </a:path>
              </a:pathLst>
            </a:custGeom>
            <a:solidFill>
              <a:srgbClr val="263238"/>
            </a:solidFill>
          </p:spPr>
          <p:txBody>
            <a:bodyPr wrap="square" lIns="0" tIns="0" rIns="0" bIns="0" rtlCol="0"/>
            <a:lstStyle/>
            <a:p>
              <a:endParaRPr/>
            </a:p>
          </p:txBody>
        </p:sp>
        <p:sp>
          <p:nvSpPr>
            <p:cNvPr id="15" name="object 14">
              <a:extLst>
                <a:ext uri="{FF2B5EF4-FFF2-40B4-BE49-F238E27FC236}">
                  <a16:creationId xmlns:a16="http://schemas.microsoft.com/office/drawing/2014/main" id="{DF9882F2-1390-4897-47F2-4218982F22EC}"/>
                </a:ext>
              </a:extLst>
            </p:cNvPr>
            <p:cNvSpPr/>
            <p:nvPr/>
          </p:nvSpPr>
          <p:spPr>
            <a:xfrm>
              <a:off x="1814626" y="3268408"/>
              <a:ext cx="442595" cy="326390"/>
            </a:xfrm>
            <a:custGeom>
              <a:avLst/>
              <a:gdLst/>
              <a:ahLst/>
              <a:cxnLst/>
              <a:rect l="l" t="t" r="r" b="b"/>
              <a:pathLst>
                <a:path w="442594" h="326389">
                  <a:moveTo>
                    <a:pt x="297065" y="0"/>
                  </a:moveTo>
                  <a:lnTo>
                    <a:pt x="148321" y="93946"/>
                  </a:lnTo>
                  <a:lnTo>
                    <a:pt x="44221" y="160299"/>
                  </a:lnTo>
                  <a:lnTo>
                    <a:pt x="0" y="272287"/>
                  </a:lnTo>
                  <a:lnTo>
                    <a:pt x="0" y="326097"/>
                  </a:lnTo>
                  <a:lnTo>
                    <a:pt x="428028" y="93878"/>
                  </a:lnTo>
                  <a:lnTo>
                    <a:pt x="442201" y="65887"/>
                  </a:lnTo>
                  <a:lnTo>
                    <a:pt x="441008" y="57099"/>
                  </a:lnTo>
                  <a:lnTo>
                    <a:pt x="404215" y="57099"/>
                  </a:lnTo>
                  <a:lnTo>
                    <a:pt x="297065" y="0"/>
                  </a:lnTo>
                  <a:close/>
                </a:path>
                <a:path w="442594" h="326389">
                  <a:moveTo>
                    <a:pt x="427443" y="31292"/>
                  </a:moveTo>
                  <a:lnTo>
                    <a:pt x="402513" y="52158"/>
                  </a:lnTo>
                  <a:lnTo>
                    <a:pt x="404215" y="57099"/>
                  </a:lnTo>
                  <a:lnTo>
                    <a:pt x="441008" y="57099"/>
                  </a:lnTo>
                  <a:lnTo>
                    <a:pt x="439895" y="48898"/>
                  </a:lnTo>
                  <a:lnTo>
                    <a:pt x="434822" y="38293"/>
                  </a:lnTo>
                  <a:lnTo>
                    <a:pt x="429749" y="32837"/>
                  </a:lnTo>
                  <a:lnTo>
                    <a:pt x="427443" y="31292"/>
                  </a:lnTo>
                  <a:close/>
                </a:path>
              </a:pathLst>
            </a:custGeom>
            <a:solidFill>
              <a:srgbClr val="455A64"/>
            </a:solidFill>
          </p:spPr>
          <p:txBody>
            <a:bodyPr wrap="square" lIns="0" tIns="0" rIns="0" bIns="0" rtlCol="0"/>
            <a:lstStyle/>
            <a:p>
              <a:endParaRPr/>
            </a:p>
          </p:txBody>
        </p:sp>
        <p:sp>
          <p:nvSpPr>
            <p:cNvPr id="16" name="object 15">
              <a:extLst>
                <a:ext uri="{FF2B5EF4-FFF2-40B4-BE49-F238E27FC236}">
                  <a16:creationId xmlns:a16="http://schemas.microsoft.com/office/drawing/2014/main" id="{BD6548CD-2B8E-5759-5874-FF869301387C}"/>
                </a:ext>
              </a:extLst>
            </p:cNvPr>
            <p:cNvSpPr/>
            <p:nvPr/>
          </p:nvSpPr>
          <p:spPr>
            <a:xfrm>
              <a:off x="1625853" y="3085604"/>
              <a:ext cx="624205" cy="467359"/>
            </a:xfrm>
            <a:custGeom>
              <a:avLst/>
              <a:gdLst/>
              <a:ahLst/>
              <a:cxnLst/>
              <a:rect l="l" t="t" r="r" b="b"/>
              <a:pathLst>
                <a:path w="624205" h="467360">
                  <a:moveTo>
                    <a:pt x="446722" y="0"/>
                  </a:moveTo>
                  <a:lnTo>
                    <a:pt x="20408" y="222338"/>
                  </a:lnTo>
                  <a:lnTo>
                    <a:pt x="571" y="354075"/>
                  </a:lnTo>
                  <a:lnTo>
                    <a:pt x="0" y="360121"/>
                  </a:lnTo>
                  <a:lnTo>
                    <a:pt x="1701" y="366725"/>
                  </a:lnTo>
                  <a:lnTo>
                    <a:pt x="6235" y="371094"/>
                  </a:lnTo>
                  <a:lnTo>
                    <a:pt x="7378" y="372744"/>
                  </a:lnTo>
                  <a:lnTo>
                    <a:pt x="9626" y="374408"/>
                  </a:lnTo>
                  <a:lnTo>
                    <a:pt x="11912" y="375488"/>
                  </a:lnTo>
                  <a:lnTo>
                    <a:pt x="168948" y="461683"/>
                  </a:lnTo>
                  <a:lnTo>
                    <a:pt x="175742" y="465251"/>
                  </a:lnTo>
                  <a:lnTo>
                    <a:pt x="183248" y="467042"/>
                  </a:lnTo>
                  <a:lnTo>
                    <a:pt x="198272" y="467042"/>
                  </a:lnTo>
                  <a:lnTo>
                    <a:pt x="616800" y="237705"/>
                  </a:lnTo>
                  <a:lnTo>
                    <a:pt x="623592" y="226106"/>
                  </a:lnTo>
                  <a:lnTo>
                    <a:pt x="621894" y="219408"/>
                  </a:lnTo>
                  <a:lnTo>
                    <a:pt x="616800" y="214096"/>
                  </a:lnTo>
                  <a:lnTo>
                    <a:pt x="479590" y="140525"/>
                  </a:lnTo>
                  <a:lnTo>
                    <a:pt x="461112" y="127031"/>
                  </a:lnTo>
                  <a:lnTo>
                    <a:pt x="447786" y="109518"/>
                  </a:lnTo>
                  <a:lnTo>
                    <a:pt x="440303" y="89119"/>
                  </a:lnTo>
                  <a:lnTo>
                    <a:pt x="439356" y="66967"/>
                  </a:lnTo>
                  <a:lnTo>
                    <a:pt x="446722" y="0"/>
                  </a:lnTo>
                  <a:close/>
                </a:path>
              </a:pathLst>
            </a:custGeom>
            <a:solidFill>
              <a:srgbClr val="37474F"/>
            </a:solidFill>
          </p:spPr>
          <p:txBody>
            <a:bodyPr wrap="square" lIns="0" tIns="0" rIns="0" bIns="0" rtlCol="0"/>
            <a:lstStyle/>
            <a:p>
              <a:endParaRPr/>
            </a:p>
          </p:txBody>
        </p:sp>
        <p:sp>
          <p:nvSpPr>
            <p:cNvPr id="17" name="object 16">
              <a:extLst>
                <a:ext uri="{FF2B5EF4-FFF2-40B4-BE49-F238E27FC236}">
                  <a16:creationId xmlns:a16="http://schemas.microsoft.com/office/drawing/2014/main" id="{A053895D-970C-4DAD-0CEA-47E1B19343F7}"/>
                </a:ext>
              </a:extLst>
            </p:cNvPr>
            <p:cNvSpPr/>
            <p:nvPr/>
          </p:nvSpPr>
          <p:spPr>
            <a:xfrm>
              <a:off x="1625853" y="3085604"/>
              <a:ext cx="454659" cy="371475"/>
            </a:xfrm>
            <a:custGeom>
              <a:avLst/>
              <a:gdLst/>
              <a:ahLst/>
              <a:cxnLst/>
              <a:rect l="l" t="t" r="r" b="b"/>
              <a:pathLst>
                <a:path w="454660" h="371475">
                  <a:moveTo>
                    <a:pt x="446722" y="0"/>
                  </a:moveTo>
                  <a:lnTo>
                    <a:pt x="20967" y="222338"/>
                  </a:lnTo>
                  <a:lnTo>
                    <a:pt x="1130" y="354075"/>
                  </a:lnTo>
                  <a:lnTo>
                    <a:pt x="0" y="360121"/>
                  </a:lnTo>
                  <a:lnTo>
                    <a:pt x="2273" y="366725"/>
                  </a:lnTo>
                  <a:lnTo>
                    <a:pt x="6235" y="371094"/>
                  </a:lnTo>
                  <a:lnTo>
                    <a:pt x="454659" y="120218"/>
                  </a:lnTo>
                  <a:lnTo>
                    <a:pt x="447003" y="108041"/>
                  </a:lnTo>
                  <a:lnTo>
                    <a:pt x="441902" y="94835"/>
                  </a:lnTo>
                  <a:lnTo>
                    <a:pt x="439354" y="81007"/>
                  </a:lnTo>
                  <a:lnTo>
                    <a:pt x="439356" y="66967"/>
                  </a:lnTo>
                  <a:lnTo>
                    <a:pt x="446722" y="0"/>
                  </a:lnTo>
                  <a:close/>
                </a:path>
              </a:pathLst>
            </a:custGeom>
            <a:solidFill>
              <a:srgbClr val="263238"/>
            </a:solidFill>
          </p:spPr>
          <p:txBody>
            <a:bodyPr wrap="square" lIns="0" tIns="0" rIns="0" bIns="0" rtlCol="0"/>
            <a:lstStyle/>
            <a:p>
              <a:endParaRPr/>
            </a:p>
          </p:txBody>
        </p:sp>
        <p:sp>
          <p:nvSpPr>
            <p:cNvPr id="18" name="object 17">
              <a:extLst>
                <a:ext uri="{FF2B5EF4-FFF2-40B4-BE49-F238E27FC236}">
                  <a16:creationId xmlns:a16="http://schemas.microsoft.com/office/drawing/2014/main" id="{F9100036-8A00-76D4-FEA1-D60DD0FB0CF4}"/>
                </a:ext>
              </a:extLst>
            </p:cNvPr>
            <p:cNvSpPr/>
            <p:nvPr/>
          </p:nvSpPr>
          <p:spPr>
            <a:xfrm>
              <a:off x="757910" y="1585721"/>
              <a:ext cx="658495" cy="362585"/>
            </a:xfrm>
            <a:custGeom>
              <a:avLst/>
              <a:gdLst/>
              <a:ahLst/>
              <a:cxnLst/>
              <a:rect l="l" t="t" r="r" b="b"/>
              <a:pathLst>
                <a:path w="658494" h="362585">
                  <a:moveTo>
                    <a:pt x="282905" y="31661"/>
                  </a:moveTo>
                  <a:lnTo>
                    <a:pt x="277761" y="26530"/>
                  </a:lnTo>
                  <a:lnTo>
                    <a:pt x="266382" y="26530"/>
                  </a:lnTo>
                  <a:lnTo>
                    <a:pt x="262026" y="27736"/>
                  </a:lnTo>
                  <a:lnTo>
                    <a:pt x="220522" y="51130"/>
                  </a:lnTo>
                  <a:lnTo>
                    <a:pt x="220522" y="11798"/>
                  </a:lnTo>
                  <a:lnTo>
                    <a:pt x="214274" y="5537"/>
                  </a:lnTo>
                  <a:lnTo>
                    <a:pt x="200774" y="5537"/>
                  </a:lnTo>
                  <a:lnTo>
                    <a:pt x="169506" y="28625"/>
                  </a:lnTo>
                  <a:lnTo>
                    <a:pt x="167119" y="16408"/>
                  </a:lnTo>
                  <a:lnTo>
                    <a:pt x="161417" y="7429"/>
                  </a:lnTo>
                  <a:lnTo>
                    <a:pt x="152882" y="1892"/>
                  </a:lnTo>
                  <a:lnTo>
                    <a:pt x="142024" y="0"/>
                  </a:lnTo>
                  <a:lnTo>
                    <a:pt x="135953" y="482"/>
                  </a:lnTo>
                  <a:lnTo>
                    <a:pt x="92532" y="25146"/>
                  </a:lnTo>
                  <a:lnTo>
                    <a:pt x="63804" y="68935"/>
                  </a:lnTo>
                  <a:lnTo>
                    <a:pt x="59537" y="91757"/>
                  </a:lnTo>
                  <a:lnTo>
                    <a:pt x="59537" y="141173"/>
                  </a:lnTo>
                  <a:lnTo>
                    <a:pt x="26085" y="159283"/>
                  </a:lnTo>
                  <a:lnTo>
                    <a:pt x="16040" y="166852"/>
                  </a:lnTo>
                  <a:lnTo>
                    <a:pt x="8153" y="176174"/>
                  </a:lnTo>
                  <a:lnTo>
                    <a:pt x="2717" y="186931"/>
                  </a:lnTo>
                  <a:lnTo>
                    <a:pt x="0" y="198805"/>
                  </a:lnTo>
                  <a:lnTo>
                    <a:pt x="0" y="208127"/>
                  </a:lnTo>
                  <a:lnTo>
                    <a:pt x="5511" y="213410"/>
                  </a:lnTo>
                  <a:lnTo>
                    <a:pt x="17246" y="213410"/>
                  </a:lnTo>
                  <a:lnTo>
                    <a:pt x="21551" y="212242"/>
                  </a:lnTo>
                  <a:lnTo>
                    <a:pt x="158178" y="135674"/>
                  </a:lnTo>
                  <a:lnTo>
                    <a:pt x="256806" y="80772"/>
                  </a:lnTo>
                  <a:lnTo>
                    <a:pt x="266865" y="73215"/>
                  </a:lnTo>
                  <a:lnTo>
                    <a:pt x="274739" y="63893"/>
                  </a:lnTo>
                  <a:lnTo>
                    <a:pt x="280174" y="53136"/>
                  </a:lnTo>
                  <a:lnTo>
                    <a:pt x="282905" y="41249"/>
                  </a:lnTo>
                  <a:lnTo>
                    <a:pt x="282905" y="31661"/>
                  </a:lnTo>
                  <a:close/>
                </a:path>
                <a:path w="658494" h="362585">
                  <a:moveTo>
                    <a:pt x="658190" y="107670"/>
                  </a:moveTo>
                  <a:lnTo>
                    <a:pt x="656844" y="98755"/>
                  </a:lnTo>
                  <a:lnTo>
                    <a:pt x="653072" y="92214"/>
                  </a:lnTo>
                  <a:lnTo>
                    <a:pt x="647217" y="88188"/>
                  </a:lnTo>
                  <a:lnTo>
                    <a:pt x="639648" y="86804"/>
                  </a:lnTo>
                  <a:lnTo>
                    <a:pt x="633958" y="86804"/>
                  </a:lnTo>
                  <a:lnTo>
                    <a:pt x="627303" y="88760"/>
                  </a:lnTo>
                  <a:lnTo>
                    <a:pt x="566343" y="123050"/>
                  </a:lnTo>
                  <a:lnTo>
                    <a:pt x="566343" y="81876"/>
                  </a:lnTo>
                  <a:lnTo>
                    <a:pt x="564680" y="71081"/>
                  </a:lnTo>
                  <a:lnTo>
                    <a:pt x="560044" y="63144"/>
                  </a:lnTo>
                  <a:lnTo>
                    <a:pt x="552869" y="58254"/>
                  </a:lnTo>
                  <a:lnTo>
                    <a:pt x="543648" y="56578"/>
                  </a:lnTo>
                  <a:lnTo>
                    <a:pt x="537095" y="56578"/>
                  </a:lnTo>
                  <a:lnTo>
                    <a:pt x="497459" y="82613"/>
                  </a:lnTo>
                  <a:lnTo>
                    <a:pt x="491515" y="90119"/>
                  </a:lnTo>
                  <a:lnTo>
                    <a:pt x="488010" y="72174"/>
                  </a:lnTo>
                  <a:lnTo>
                    <a:pt x="479679" y="59042"/>
                  </a:lnTo>
                  <a:lnTo>
                    <a:pt x="467258" y="50990"/>
                  </a:lnTo>
                  <a:lnTo>
                    <a:pt x="451434" y="48234"/>
                  </a:lnTo>
                  <a:lnTo>
                    <a:pt x="442391" y="48958"/>
                  </a:lnTo>
                  <a:lnTo>
                    <a:pt x="377596" y="85077"/>
                  </a:lnTo>
                  <a:lnTo>
                    <a:pt x="352196" y="115849"/>
                  </a:lnTo>
                  <a:lnTo>
                    <a:pt x="328815" y="182892"/>
                  </a:lnTo>
                  <a:lnTo>
                    <a:pt x="328815" y="255346"/>
                  </a:lnTo>
                  <a:lnTo>
                    <a:pt x="279488" y="282803"/>
                  </a:lnTo>
                  <a:lnTo>
                    <a:pt x="264464" y="293903"/>
                  </a:lnTo>
                  <a:lnTo>
                    <a:pt x="252425" y="308610"/>
                  </a:lnTo>
                  <a:lnTo>
                    <a:pt x="244424" y="324967"/>
                  </a:lnTo>
                  <a:lnTo>
                    <a:pt x="241515" y="340995"/>
                  </a:lnTo>
                  <a:lnTo>
                    <a:pt x="242874" y="350050"/>
                  </a:lnTo>
                  <a:lnTo>
                    <a:pt x="246722" y="356717"/>
                  </a:lnTo>
                  <a:lnTo>
                    <a:pt x="252691" y="360845"/>
                  </a:lnTo>
                  <a:lnTo>
                    <a:pt x="260413" y="362254"/>
                  </a:lnTo>
                  <a:lnTo>
                    <a:pt x="266026" y="362254"/>
                  </a:lnTo>
                  <a:lnTo>
                    <a:pt x="272529" y="360362"/>
                  </a:lnTo>
                  <a:lnTo>
                    <a:pt x="345249" y="319582"/>
                  </a:lnTo>
                  <a:lnTo>
                    <a:pt x="474497" y="247662"/>
                  </a:lnTo>
                  <a:lnTo>
                    <a:pt x="619645" y="165874"/>
                  </a:lnTo>
                  <a:lnTo>
                    <a:pt x="634746" y="154774"/>
                  </a:lnTo>
                  <a:lnTo>
                    <a:pt x="646988" y="140068"/>
                  </a:lnTo>
                  <a:lnTo>
                    <a:pt x="655193" y="123723"/>
                  </a:lnTo>
                  <a:lnTo>
                    <a:pt x="658190" y="107670"/>
                  </a:lnTo>
                  <a:close/>
                </a:path>
              </a:pathLst>
            </a:custGeom>
            <a:solidFill>
              <a:srgbClr val="E6E6E6"/>
            </a:solidFill>
          </p:spPr>
          <p:txBody>
            <a:bodyPr wrap="square" lIns="0" tIns="0" rIns="0" bIns="0" rtlCol="0"/>
            <a:lstStyle/>
            <a:p>
              <a:endParaRPr/>
            </a:p>
          </p:txBody>
        </p:sp>
        <p:sp>
          <p:nvSpPr>
            <p:cNvPr id="19" name="object 18">
              <a:extLst>
                <a:ext uri="{FF2B5EF4-FFF2-40B4-BE49-F238E27FC236}">
                  <a16:creationId xmlns:a16="http://schemas.microsoft.com/office/drawing/2014/main" id="{F79E1863-CCC6-F3D6-46D6-C36C580744DE}"/>
                </a:ext>
              </a:extLst>
            </p:cNvPr>
            <p:cNvSpPr/>
            <p:nvPr/>
          </p:nvSpPr>
          <p:spPr>
            <a:xfrm>
              <a:off x="1000554" y="1461477"/>
              <a:ext cx="1668145" cy="2205355"/>
            </a:xfrm>
            <a:custGeom>
              <a:avLst/>
              <a:gdLst/>
              <a:ahLst/>
              <a:cxnLst/>
              <a:rect l="l" t="t" r="r" b="b"/>
              <a:pathLst>
                <a:path w="1668145" h="2205354">
                  <a:moveTo>
                    <a:pt x="1596354" y="0"/>
                  </a:moveTo>
                  <a:lnTo>
                    <a:pt x="1590309" y="0"/>
                  </a:lnTo>
                  <a:lnTo>
                    <a:pt x="1584171" y="820"/>
                  </a:lnTo>
                  <a:lnTo>
                    <a:pt x="1578269" y="2451"/>
                  </a:lnTo>
                  <a:lnTo>
                    <a:pt x="1576555" y="2997"/>
                  </a:lnTo>
                  <a:lnTo>
                    <a:pt x="1574853" y="4102"/>
                  </a:lnTo>
                  <a:lnTo>
                    <a:pt x="1573735" y="4648"/>
                  </a:lnTo>
                  <a:lnTo>
                    <a:pt x="19272" y="880262"/>
                  </a:lnTo>
                  <a:lnTo>
                    <a:pt x="15312" y="882446"/>
                  </a:lnTo>
                  <a:lnTo>
                    <a:pt x="11913" y="885202"/>
                  </a:lnTo>
                  <a:lnTo>
                    <a:pt x="0" y="913193"/>
                  </a:lnTo>
                  <a:lnTo>
                    <a:pt x="0" y="2150579"/>
                  </a:lnTo>
                  <a:lnTo>
                    <a:pt x="17940" y="2185795"/>
                  </a:lnTo>
                  <a:lnTo>
                    <a:pt x="59515" y="2203964"/>
                  </a:lnTo>
                  <a:lnTo>
                    <a:pt x="71293" y="2204948"/>
                  </a:lnTo>
                  <a:lnTo>
                    <a:pt x="77123" y="2204948"/>
                  </a:lnTo>
                  <a:lnTo>
                    <a:pt x="82800" y="2204135"/>
                  </a:lnTo>
                  <a:lnTo>
                    <a:pt x="87881" y="2202192"/>
                  </a:lnTo>
                  <a:lnTo>
                    <a:pt x="76528" y="2126983"/>
                  </a:lnTo>
                  <a:lnTo>
                    <a:pt x="1576555" y="1281023"/>
                  </a:lnTo>
                  <a:lnTo>
                    <a:pt x="1585343" y="1274598"/>
                  </a:lnTo>
                  <a:lnTo>
                    <a:pt x="1591947" y="1266324"/>
                  </a:lnTo>
                  <a:lnTo>
                    <a:pt x="1596104" y="1256615"/>
                  </a:lnTo>
                  <a:lnTo>
                    <a:pt x="1597548" y="1245882"/>
                  </a:lnTo>
                  <a:lnTo>
                    <a:pt x="1597548" y="99072"/>
                  </a:lnTo>
                  <a:lnTo>
                    <a:pt x="1618577" y="87934"/>
                  </a:lnTo>
                  <a:lnTo>
                    <a:pt x="1641625" y="75463"/>
                  </a:lnTo>
                  <a:lnTo>
                    <a:pt x="1660207" y="64639"/>
                  </a:lnTo>
                  <a:lnTo>
                    <a:pt x="1667842" y="58445"/>
                  </a:lnTo>
                  <a:lnTo>
                    <a:pt x="1667425" y="52020"/>
                  </a:lnTo>
                  <a:lnTo>
                    <a:pt x="1636092" y="12877"/>
                  </a:lnTo>
                  <a:lnTo>
                    <a:pt x="1606933" y="820"/>
                  </a:lnTo>
                  <a:lnTo>
                    <a:pt x="1596354" y="0"/>
                  </a:lnTo>
                  <a:close/>
                </a:path>
              </a:pathLst>
            </a:custGeom>
            <a:solidFill>
              <a:srgbClr val="263238"/>
            </a:solidFill>
          </p:spPr>
          <p:txBody>
            <a:bodyPr wrap="square" lIns="0" tIns="0" rIns="0" bIns="0" rtlCol="0"/>
            <a:lstStyle/>
            <a:p>
              <a:endParaRPr/>
            </a:p>
          </p:txBody>
        </p:sp>
        <p:sp>
          <p:nvSpPr>
            <p:cNvPr id="20" name="object 19">
              <a:extLst>
                <a:ext uri="{FF2B5EF4-FFF2-40B4-BE49-F238E27FC236}">
                  <a16:creationId xmlns:a16="http://schemas.microsoft.com/office/drawing/2014/main" id="{A4541F0E-5B92-20FB-EA8F-F9A068F10037}"/>
                </a:ext>
              </a:extLst>
            </p:cNvPr>
            <p:cNvSpPr/>
            <p:nvPr/>
          </p:nvSpPr>
          <p:spPr>
            <a:xfrm>
              <a:off x="1009629" y="1461477"/>
              <a:ext cx="1659255" cy="966469"/>
            </a:xfrm>
            <a:custGeom>
              <a:avLst/>
              <a:gdLst/>
              <a:ahLst/>
              <a:cxnLst/>
              <a:rect l="l" t="t" r="r" b="b"/>
              <a:pathLst>
                <a:path w="1659255" h="966469">
                  <a:moveTo>
                    <a:pt x="1587279" y="0"/>
                  </a:moveTo>
                  <a:lnTo>
                    <a:pt x="1581233" y="0"/>
                  </a:lnTo>
                  <a:lnTo>
                    <a:pt x="1575095" y="820"/>
                  </a:lnTo>
                  <a:lnTo>
                    <a:pt x="1569194" y="2451"/>
                  </a:lnTo>
                  <a:lnTo>
                    <a:pt x="1567479" y="2997"/>
                  </a:lnTo>
                  <a:lnTo>
                    <a:pt x="1565777" y="4102"/>
                  </a:lnTo>
                  <a:lnTo>
                    <a:pt x="1564660" y="4648"/>
                  </a:lnTo>
                  <a:lnTo>
                    <a:pt x="10196" y="880262"/>
                  </a:lnTo>
                  <a:lnTo>
                    <a:pt x="6236" y="882446"/>
                  </a:lnTo>
                  <a:lnTo>
                    <a:pt x="2838" y="885202"/>
                  </a:lnTo>
                  <a:lnTo>
                    <a:pt x="0" y="888492"/>
                  </a:lnTo>
                  <a:lnTo>
                    <a:pt x="134362" y="965911"/>
                  </a:lnTo>
                  <a:lnTo>
                    <a:pt x="1588472" y="189636"/>
                  </a:lnTo>
                  <a:lnTo>
                    <a:pt x="1588472" y="99072"/>
                  </a:lnTo>
                  <a:lnTo>
                    <a:pt x="1609502" y="87934"/>
                  </a:lnTo>
                  <a:lnTo>
                    <a:pt x="1632549" y="75463"/>
                  </a:lnTo>
                  <a:lnTo>
                    <a:pt x="1651132" y="64639"/>
                  </a:lnTo>
                  <a:lnTo>
                    <a:pt x="1658767" y="58445"/>
                  </a:lnTo>
                  <a:lnTo>
                    <a:pt x="1658349" y="52020"/>
                  </a:lnTo>
                  <a:lnTo>
                    <a:pt x="1627017" y="12877"/>
                  </a:lnTo>
                  <a:lnTo>
                    <a:pt x="1597858" y="820"/>
                  </a:lnTo>
                  <a:lnTo>
                    <a:pt x="1587279" y="0"/>
                  </a:lnTo>
                  <a:close/>
                </a:path>
              </a:pathLst>
            </a:custGeom>
            <a:solidFill>
              <a:srgbClr val="455A64"/>
            </a:solidFill>
          </p:spPr>
          <p:txBody>
            <a:bodyPr wrap="square" lIns="0" tIns="0" rIns="0" bIns="0" rtlCol="0"/>
            <a:lstStyle/>
            <a:p>
              <a:endParaRPr/>
            </a:p>
          </p:txBody>
        </p:sp>
        <p:sp>
          <p:nvSpPr>
            <p:cNvPr id="21" name="object 20">
              <a:extLst>
                <a:ext uri="{FF2B5EF4-FFF2-40B4-BE49-F238E27FC236}">
                  <a16:creationId xmlns:a16="http://schemas.microsoft.com/office/drawing/2014/main" id="{7EA427AD-4E3C-EEED-0534-827B0EC9FD9D}"/>
                </a:ext>
              </a:extLst>
            </p:cNvPr>
            <p:cNvSpPr/>
            <p:nvPr/>
          </p:nvSpPr>
          <p:spPr>
            <a:xfrm>
              <a:off x="1070862" y="1505648"/>
              <a:ext cx="1597660" cy="2159635"/>
            </a:xfrm>
            <a:custGeom>
              <a:avLst/>
              <a:gdLst/>
              <a:ahLst/>
              <a:cxnLst/>
              <a:rect l="l" t="t" r="r" b="b"/>
              <a:pathLst>
                <a:path w="1597660" h="2159635">
                  <a:moveTo>
                    <a:pt x="1590168" y="0"/>
                  </a:moveTo>
                  <a:lnTo>
                    <a:pt x="1579208" y="0"/>
                  </a:lnTo>
                  <a:lnTo>
                    <a:pt x="1576388" y="698"/>
                  </a:lnTo>
                  <a:lnTo>
                    <a:pt x="19833" y="877811"/>
                  </a:lnTo>
                  <a:lnTo>
                    <a:pt x="0" y="911301"/>
                  </a:lnTo>
                  <a:lnTo>
                    <a:pt x="0" y="2154377"/>
                  </a:lnTo>
                  <a:lnTo>
                    <a:pt x="5506" y="2159025"/>
                  </a:lnTo>
                  <a:lnTo>
                    <a:pt x="13595" y="2159025"/>
                  </a:lnTo>
                  <a:lnTo>
                    <a:pt x="1576553" y="1278572"/>
                  </a:lnTo>
                  <a:lnTo>
                    <a:pt x="1597534" y="1243431"/>
                  </a:lnTo>
                  <a:lnTo>
                    <a:pt x="1597534" y="6286"/>
                  </a:lnTo>
                  <a:close/>
                </a:path>
              </a:pathLst>
            </a:custGeom>
            <a:solidFill>
              <a:srgbClr val="37474F"/>
            </a:solidFill>
          </p:spPr>
          <p:txBody>
            <a:bodyPr wrap="square" lIns="0" tIns="0" rIns="0" bIns="0" rtlCol="0"/>
            <a:lstStyle/>
            <a:p>
              <a:endParaRPr/>
            </a:p>
          </p:txBody>
        </p:sp>
        <p:sp>
          <p:nvSpPr>
            <p:cNvPr id="22" name="object 21">
              <a:extLst>
                <a:ext uri="{FF2B5EF4-FFF2-40B4-BE49-F238E27FC236}">
                  <a16:creationId xmlns:a16="http://schemas.microsoft.com/office/drawing/2014/main" id="{4D2B52CE-923C-A588-E3ED-130C6D8680F5}"/>
                </a:ext>
              </a:extLst>
            </p:cNvPr>
            <p:cNvSpPr/>
            <p:nvPr/>
          </p:nvSpPr>
          <p:spPr>
            <a:xfrm>
              <a:off x="1126980" y="1587449"/>
              <a:ext cx="1485900" cy="1925320"/>
            </a:xfrm>
            <a:custGeom>
              <a:avLst/>
              <a:gdLst/>
              <a:ahLst/>
              <a:cxnLst/>
              <a:rect l="l" t="t" r="r" b="b"/>
              <a:pathLst>
                <a:path w="1485900" h="1925320">
                  <a:moveTo>
                    <a:pt x="1478869" y="0"/>
                  </a:moveTo>
                  <a:lnTo>
                    <a:pt x="1468772" y="0"/>
                  </a:lnTo>
                  <a:lnTo>
                    <a:pt x="1466169" y="673"/>
                  </a:lnTo>
                  <a:lnTo>
                    <a:pt x="18133" y="816876"/>
                  </a:lnTo>
                  <a:lnTo>
                    <a:pt x="0" y="847623"/>
                  </a:lnTo>
                  <a:lnTo>
                    <a:pt x="0" y="1920570"/>
                  </a:lnTo>
                  <a:lnTo>
                    <a:pt x="5284" y="1924926"/>
                  </a:lnTo>
                  <a:lnTo>
                    <a:pt x="12865" y="1924926"/>
                  </a:lnTo>
                  <a:lnTo>
                    <a:pt x="1466004" y="1106182"/>
                  </a:lnTo>
                  <a:lnTo>
                    <a:pt x="1485854" y="1073238"/>
                  </a:lnTo>
                  <a:lnTo>
                    <a:pt x="1485854" y="6057"/>
                  </a:lnTo>
                  <a:close/>
                </a:path>
              </a:pathLst>
            </a:custGeom>
            <a:solidFill>
              <a:srgbClr val="FFFFFF"/>
            </a:solidFill>
          </p:spPr>
          <p:txBody>
            <a:bodyPr wrap="square" lIns="0" tIns="0" rIns="0" bIns="0" rtlCol="0"/>
            <a:lstStyle/>
            <a:p>
              <a:endParaRPr/>
            </a:p>
          </p:txBody>
        </p:sp>
        <p:sp>
          <p:nvSpPr>
            <p:cNvPr id="23" name="object 22">
              <a:extLst>
                <a:ext uri="{FF2B5EF4-FFF2-40B4-BE49-F238E27FC236}">
                  <a16:creationId xmlns:a16="http://schemas.microsoft.com/office/drawing/2014/main" id="{3C7D3A06-8011-086C-FD5E-72B774902D48}"/>
                </a:ext>
              </a:extLst>
            </p:cNvPr>
            <p:cNvSpPr/>
            <p:nvPr/>
          </p:nvSpPr>
          <p:spPr>
            <a:xfrm>
              <a:off x="2498318" y="1578660"/>
              <a:ext cx="394335" cy="546100"/>
            </a:xfrm>
            <a:custGeom>
              <a:avLst/>
              <a:gdLst/>
              <a:ahLst/>
              <a:cxnLst/>
              <a:rect l="l" t="t" r="r" b="b"/>
              <a:pathLst>
                <a:path w="394335" h="546100">
                  <a:moveTo>
                    <a:pt x="394004" y="6032"/>
                  </a:moveTo>
                  <a:lnTo>
                    <a:pt x="383806" y="0"/>
                  </a:lnTo>
                  <a:lnTo>
                    <a:pt x="95834" y="162890"/>
                  </a:lnTo>
                  <a:lnTo>
                    <a:pt x="88442" y="144373"/>
                  </a:lnTo>
                  <a:lnTo>
                    <a:pt x="0" y="193243"/>
                  </a:lnTo>
                  <a:lnTo>
                    <a:pt x="0" y="536346"/>
                  </a:lnTo>
                  <a:lnTo>
                    <a:pt x="1143" y="545680"/>
                  </a:lnTo>
                  <a:lnTo>
                    <a:pt x="45351" y="532511"/>
                  </a:lnTo>
                  <a:lnTo>
                    <a:pt x="394004" y="345313"/>
                  </a:lnTo>
                  <a:lnTo>
                    <a:pt x="394004" y="6032"/>
                  </a:lnTo>
                  <a:close/>
                </a:path>
              </a:pathLst>
            </a:custGeom>
            <a:solidFill>
              <a:srgbClr val="FFC100"/>
            </a:solidFill>
          </p:spPr>
          <p:txBody>
            <a:bodyPr wrap="square" lIns="0" tIns="0" rIns="0" bIns="0" rtlCol="0"/>
            <a:lstStyle/>
            <a:p>
              <a:endParaRPr/>
            </a:p>
          </p:txBody>
        </p:sp>
        <p:sp>
          <p:nvSpPr>
            <p:cNvPr id="24" name="object 23">
              <a:extLst>
                <a:ext uri="{FF2B5EF4-FFF2-40B4-BE49-F238E27FC236}">
                  <a16:creationId xmlns:a16="http://schemas.microsoft.com/office/drawing/2014/main" id="{44E7604D-BB06-B2C3-99EA-2584429A4A84}"/>
                </a:ext>
              </a:extLst>
            </p:cNvPr>
            <p:cNvSpPr/>
            <p:nvPr/>
          </p:nvSpPr>
          <p:spPr>
            <a:xfrm>
              <a:off x="2498318" y="1584693"/>
              <a:ext cx="394335" cy="539750"/>
            </a:xfrm>
            <a:custGeom>
              <a:avLst/>
              <a:gdLst/>
              <a:ahLst/>
              <a:cxnLst/>
              <a:rect l="l" t="t" r="r" b="b"/>
              <a:pathLst>
                <a:path w="394335" h="539750">
                  <a:moveTo>
                    <a:pt x="394004" y="0"/>
                  </a:moveTo>
                  <a:lnTo>
                    <a:pt x="99199" y="165252"/>
                  </a:lnTo>
                  <a:lnTo>
                    <a:pt x="88442" y="138341"/>
                  </a:lnTo>
                  <a:lnTo>
                    <a:pt x="0" y="187210"/>
                  </a:lnTo>
                  <a:lnTo>
                    <a:pt x="0" y="530313"/>
                  </a:lnTo>
                  <a:lnTo>
                    <a:pt x="1143" y="539648"/>
                  </a:lnTo>
                  <a:lnTo>
                    <a:pt x="45351" y="526478"/>
                  </a:lnTo>
                  <a:lnTo>
                    <a:pt x="394004" y="339280"/>
                  </a:lnTo>
                  <a:lnTo>
                    <a:pt x="394004" y="0"/>
                  </a:lnTo>
                  <a:close/>
                </a:path>
              </a:pathLst>
            </a:custGeom>
            <a:solidFill>
              <a:srgbClr val="000000"/>
            </a:solidFill>
          </p:spPr>
          <p:txBody>
            <a:bodyPr wrap="square" lIns="0" tIns="0" rIns="0" bIns="0" rtlCol="0"/>
            <a:lstStyle/>
            <a:p>
              <a:endParaRPr/>
            </a:p>
          </p:txBody>
        </p:sp>
        <p:sp>
          <p:nvSpPr>
            <p:cNvPr id="25" name="object 24">
              <a:extLst>
                <a:ext uri="{FF2B5EF4-FFF2-40B4-BE49-F238E27FC236}">
                  <a16:creationId xmlns:a16="http://schemas.microsoft.com/office/drawing/2014/main" id="{CF4C5C21-6755-87DC-23E4-F5A6FEC7BA44}"/>
                </a:ext>
              </a:extLst>
            </p:cNvPr>
            <p:cNvSpPr/>
            <p:nvPr/>
          </p:nvSpPr>
          <p:spPr>
            <a:xfrm>
              <a:off x="2602064" y="1538579"/>
              <a:ext cx="313690" cy="434975"/>
            </a:xfrm>
            <a:custGeom>
              <a:avLst/>
              <a:gdLst/>
              <a:ahLst/>
              <a:cxnLst/>
              <a:rect l="l" t="t" r="r" b="b"/>
              <a:pathLst>
                <a:path w="313689" h="434975">
                  <a:moveTo>
                    <a:pt x="303288" y="0"/>
                  </a:moveTo>
                  <a:lnTo>
                    <a:pt x="300024" y="0"/>
                  </a:lnTo>
                  <a:lnTo>
                    <a:pt x="298475" y="558"/>
                  </a:lnTo>
                  <a:lnTo>
                    <a:pt x="297052" y="1650"/>
                  </a:lnTo>
                  <a:lnTo>
                    <a:pt x="7366" y="164693"/>
                  </a:lnTo>
                  <a:lnTo>
                    <a:pt x="5676" y="165798"/>
                  </a:lnTo>
                  <a:lnTo>
                    <a:pt x="4533" y="166903"/>
                  </a:lnTo>
                  <a:lnTo>
                    <a:pt x="3390" y="168541"/>
                  </a:lnTo>
                  <a:lnTo>
                    <a:pt x="1130" y="171297"/>
                  </a:lnTo>
                  <a:lnTo>
                    <a:pt x="0" y="174586"/>
                  </a:lnTo>
                  <a:lnTo>
                    <a:pt x="0" y="428205"/>
                  </a:lnTo>
                  <a:lnTo>
                    <a:pt x="2273" y="431507"/>
                  </a:lnTo>
                  <a:lnTo>
                    <a:pt x="5092" y="433146"/>
                  </a:lnTo>
                  <a:lnTo>
                    <a:pt x="7086" y="433971"/>
                  </a:lnTo>
                  <a:lnTo>
                    <a:pt x="9067" y="434378"/>
                  </a:lnTo>
                  <a:lnTo>
                    <a:pt x="13030" y="434378"/>
                  </a:lnTo>
                  <a:lnTo>
                    <a:pt x="15024" y="433971"/>
                  </a:lnTo>
                  <a:lnTo>
                    <a:pt x="16334" y="433425"/>
                  </a:lnTo>
                  <a:lnTo>
                    <a:pt x="13246" y="433425"/>
                  </a:lnTo>
                  <a:lnTo>
                    <a:pt x="11365" y="431507"/>
                  </a:lnTo>
                  <a:lnTo>
                    <a:pt x="11328" y="176225"/>
                  </a:lnTo>
                  <a:lnTo>
                    <a:pt x="14173" y="171830"/>
                  </a:lnTo>
                  <a:lnTo>
                    <a:pt x="18707" y="169087"/>
                  </a:lnTo>
                  <a:lnTo>
                    <a:pt x="307822" y="6045"/>
                  </a:lnTo>
                  <a:lnTo>
                    <a:pt x="308457" y="5600"/>
                  </a:lnTo>
                  <a:lnTo>
                    <a:pt x="309168" y="5384"/>
                  </a:lnTo>
                  <a:lnTo>
                    <a:pt x="312671" y="5384"/>
                  </a:lnTo>
                  <a:lnTo>
                    <a:pt x="312369" y="4940"/>
                  </a:lnTo>
                  <a:lnTo>
                    <a:pt x="306692" y="1650"/>
                  </a:lnTo>
                  <a:lnTo>
                    <a:pt x="304990" y="558"/>
                  </a:lnTo>
                  <a:lnTo>
                    <a:pt x="303288" y="0"/>
                  </a:lnTo>
                  <a:close/>
                </a:path>
                <a:path w="313689" h="434975">
                  <a:moveTo>
                    <a:pt x="17005" y="433146"/>
                  </a:moveTo>
                  <a:lnTo>
                    <a:pt x="16497" y="433349"/>
                  </a:lnTo>
                  <a:lnTo>
                    <a:pt x="16001" y="433425"/>
                  </a:lnTo>
                  <a:lnTo>
                    <a:pt x="16334" y="433425"/>
                  </a:lnTo>
                  <a:lnTo>
                    <a:pt x="17005" y="433146"/>
                  </a:lnTo>
                  <a:close/>
                </a:path>
                <a:path w="313689" h="434975">
                  <a:moveTo>
                    <a:pt x="312671" y="5384"/>
                  </a:moveTo>
                  <a:lnTo>
                    <a:pt x="311721" y="5384"/>
                  </a:lnTo>
                  <a:lnTo>
                    <a:pt x="313499" y="6794"/>
                  </a:lnTo>
                  <a:lnTo>
                    <a:pt x="313499" y="6603"/>
                  </a:lnTo>
                  <a:lnTo>
                    <a:pt x="312671" y="5384"/>
                  </a:lnTo>
                  <a:close/>
                </a:path>
              </a:pathLst>
            </a:custGeom>
            <a:solidFill>
              <a:srgbClr val="E0E0E0"/>
            </a:solidFill>
          </p:spPr>
          <p:txBody>
            <a:bodyPr wrap="square" lIns="0" tIns="0" rIns="0" bIns="0" rtlCol="0"/>
            <a:lstStyle/>
            <a:p>
              <a:endParaRPr/>
            </a:p>
          </p:txBody>
        </p:sp>
        <p:sp>
          <p:nvSpPr>
            <p:cNvPr id="26" name="object 25">
              <a:extLst>
                <a:ext uri="{FF2B5EF4-FFF2-40B4-BE49-F238E27FC236}">
                  <a16:creationId xmlns:a16="http://schemas.microsoft.com/office/drawing/2014/main" id="{07613D51-A3B7-018E-2366-A79EDBE96699}"/>
                </a:ext>
              </a:extLst>
            </p:cNvPr>
            <p:cNvSpPr/>
            <p:nvPr/>
          </p:nvSpPr>
          <p:spPr>
            <a:xfrm>
              <a:off x="2605455" y="1538579"/>
              <a:ext cx="310515" cy="175260"/>
            </a:xfrm>
            <a:custGeom>
              <a:avLst/>
              <a:gdLst/>
              <a:ahLst/>
              <a:cxnLst/>
              <a:rect l="l" t="t" r="r" b="b"/>
              <a:pathLst>
                <a:path w="310514" h="175260">
                  <a:moveTo>
                    <a:pt x="299897" y="0"/>
                  </a:moveTo>
                  <a:lnTo>
                    <a:pt x="296633" y="0"/>
                  </a:lnTo>
                  <a:lnTo>
                    <a:pt x="295084" y="558"/>
                  </a:lnTo>
                  <a:lnTo>
                    <a:pt x="293662" y="1650"/>
                  </a:lnTo>
                  <a:lnTo>
                    <a:pt x="3975" y="164693"/>
                  </a:lnTo>
                  <a:lnTo>
                    <a:pt x="2286" y="165252"/>
                  </a:lnTo>
                  <a:lnTo>
                    <a:pt x="1143" y="166903"/>
                  </a:lnTo>
                  <a:lnTo>
                    <a:pt x="0" y="167995"/>
                  </a:lnTo>
                  <a:lnTo>
                    <a:pt x="9639" y="175132"/>
                  </a:lnTo>
                  <a:lnTo>
                    <a:pt x="10782" y="172377"/>
                  </a:lnTo>
                  <a:lnTo>
                    <a:pt x="12484" y="170192"/>
                  </a:lnTo>
                  <a:lnTo>
                    <a:pt x="15316" y="169087"/>
                  </a:lnTo>
                  <a:lnTo>
                    <a:pt x="304431" y="6045"/>
                  </a:lnTo>
                  <a:lnTo>
                    <a:pt x="305066" y="5600"/>
                  </a:lnTo>
                  <a:lnTo>
                    <a:pt x="305777" y="5384"/>
                  </a:lnTo>
                  <a:lnTo>
                    <a:pt x="309280" y="5384"/>
                  </a:lnTo>
                  <a:lnTo>
                    <a:pt x="308978" y="4940"/>
                  </a:lnTo>
                  <a:lnTo>
                    <a:pt x="303301" y="1650"/>
                  </a:lnTo>
                  <a:lnTo>
                    <a:pt x="301599" y="558"/>
                  </a:lnTo>
                  <a:lnTo>
                    <a:pt x="299897" y="0"/>
                  </a:lnTo>
                  <a:close/>
                </a:path>
                <a:path w="310514" h="175260">
                  <a:moveTo>
                    <a:pt x="309280" y="5384"/>
                  </a:moveTo>
                  <a:lnTo>
                    <a:pt x="308330" y="5384"/>
                  </a:lnTo>
                  <a:lnTo>
                    <a:pt x="310108" y="6794"/>
                  </a:lnTo>
                  <a:lnTo>
                    <a:pt x="310108" y="6603"/>
                  </a:lnTo>
                  <a:lnTo>
                    <a:pt x="309280" y="5384"/>
                  </a:lnTo>
                  <a:close/>
                </a:path>
              </a:pathLst>
            </a:custGeom>
            <a:solidFill>
              <a:srgbClr val="FAFAFA"/>
            </a:solidFill>
          </p:spPr>
          <p:txBody>
            <a:bodyPr wrap="square" lIns="0" tIns="0" rIns="0" bIns="0" rtlCol="0"/>
            <a:lstStyle/>
            <a:p>
              <a:endParaRPr/>
            </a:p>
          </p:txBody>
        </p:sp>
        <p:sp>
          <p:nvSpPr>
            <p:cNvPr id="27" name="object 26">
              <a:extLst>
                <a:ext uri="{FF2B5EF4-FFF2-40B4-BE49-F238E27FC236}">
                  <a16:creationId xmlns:a16="http://schemas.microsoft.com/office/drawing/2014/main" id="{16A5E1D0-E078-9E42-D7BC-771DD629EB59}"/>
                </a:ext>
              </a:extLst>
            </p:cNvPr>
            <p:cNvSpPr/>
            <p:nvPr/>
          </p:nvSpPr>
          <p:spPr>
            <a:xfrm>
              <a:off x="2612834" y="1544281"/>
              <a:ext cx="302895" cy="428625"/>
            </a:xfrm>
            <a:custGeom>
              <a:avLst/>
              <a:gdLst/>
              <a:ahLst/>
              <a:cxnLst/>
              <a:rect l="l" t="t" r="r" b="b"/>
              <a:pathLst>
                <a:path w="302894" h="428625">
                  <a:moveTo>
                    <a:pt x="300621" y="0"/>
                  </a:moveTo>
                  <a:lnTo>
                    <a:pt x="298615" y="0"/>
                  </a:lnTo>
                  <a:lnTo>
                    <a:pt x="297052" y="342"/>
                  </a:lnTo>
                  <a:lnTo>
                    <a:pt x="2844" y="166128"/>
                  </a:lnTo>
                  <a:lnTo>
                    <a:pt x="0" y="171069"/>
                  </a:lnTo>
                  <a:lnTo>
                    <a:pt x="0" y="426008"/>
                  </a:lnTo>
                  <a:lnTo>
                    <a:pt x="2362" y="428002"/>
                  </a:lnTo>
                  <a:lnTo>
                    <a:pt x="5778" y="428002"/>
                  </a:lnTo>
                  <a:lnTo>
                    <a:pt x="7378" y="427443"/>
                  </a:lnTo>
                  <a:lnTo>
                    <a:pt x="293662" y="266052"/>
                  </a:lnTo>
                  <a:lnTo>
                    <a:pt x="298754" y="262750"/>
                  </a:lnTo>
                  <a:lnTo>
                    <a:pt x="302729" y="256717"/>
                  </a:lnTo>
                  <a:lnTo>
                    <a:pt x="302729" y="1473"/>
                  </a:lnTo>
                  <a:lnTo>
                    <a:pt x="300621" y="0"/>
                  </a:lnTo>
                  <a:close/>
                </a:path>
              </a:pathLst>
            </a:custGeom>
            <a:solidFill>
              <a:srgbClr val="EBEBEB"/>
            </a:solidFill>
          </p:spPr>
          <p:txBody>
            <a:bodyPr wrap="square" lIns="0" tIns="0" rIns="0" bIns="0" rtlCol="0"/>
            <a:lstStyle/>
            <a:p>
              <a:endParaRPr/>
            </a:p>
          </p:txBody>
        </p:sp>
        <p:sp>
          <p:nvSpPr>
            <p:cNvPr id="28" name="object 27">
              <a:extLst>
                <a:ext uri="{FF2B5EF4-FFF2-40B4-BE49-F238E27FC236}">
                  <a16:creationId xmlns:a16="http://schemas.microsoft.com/office/drawing/2014/main" id="{73B36E98-324A-EC1C-8B6D-C6FA5F272505}"/>
                </a:ext>
              </a:extLst>
            </p:cNvPr>
            <p:cNvSpPr/>
            <p:nvPr/>
          </p:nvSpPr>
          <p:spPr>
            <a:xfrm>
              <a:off x="2490952" y="1626971"/>
              <a:ext cx="469265" cy="513080"/>
            </a:xfrm>
            <a:custGeom>
              <a:avLst/>
              <a:gdLst/>
              <a:ahLst/>
              <a:cxnLst/>
              <a:rect l="l" t="t" r="r" b="b"/>
              <a:pathLst>
                <a:path w="469264" h="513080">
                  <a:moveTo>
                    <a:pt x="95808" y="96062"/>
                  </a:moveTo>
                  <a:lnTo>
                    <a:pt x="87871" y="90589"/>
                  </a:lnTo>
                  <a:lnTo>
                    <a:pt x="0" y="139992"/>
                  </a:lnTo>
                  <a:lnTo>
                    <a:pt x="7366" y="144932"/>
                  </a:lnTo>
                  <a:lnTo>
                    <a:pt x="95808" y="96062"/>
                  </a:lnTo>
                  <a:close/>
                </a:path>
                <a:path w="469264" h="513080">
                  <a:moveTo>
                    <a:pt x="468833" y="4394"/>
                  </a:moveTo>
                  <a:lnTo>
                    <a:pt x="459181" y="0"/>
                  </a:lnTo>
                  <a:lnTo>
                    <a:pt x="77660" y="214096"/>
                  </a:lnTo>
                  <a:lnTo>
                    <a:pt x="86741" y="218490"/>
                  </a:lnTo>
                  <a:lnTo>
                    <a:pt x="47015" y="376072"/>
                  </a:lnTo>
                  <a:lnTo>
                    <a:pt x="26225" y="458050"/>
                  </a:lnTo>
                  <a:lnTo>
                    <a:pt x="17538" y="490931"/>
                  </a:lnTo>
                  <a:lnTo>
                    <a:pt x="14173" y="501218"/>
                  </a:lnTo>
                  <a:lnTo>
                    <a:pt x="10210" y="512191"/>
                  </a:lnTo>
                  <a:lnTo>
                    <a:pt x="9626" y="512191"/>
                  </a:lnTo>
                  <a:lnTo>
                    <a:pt x="10883" y="512394"/>
                  </a:lnTo>
                  <a:lnTo>
                    <a:pt x="12192" y="512521"/>
                  </a:lnTo>
                  <a:lnTo>
                    <a:pt x="15786" y="512521"/>
                  </a:lnTo>
                  <a:lnTo>
                    <a:pt x="18046" y="512140"/>
                  </a:lnTo>
                  <a:lnTo>
                    <a:pt x="19850" y="511086"/>
                  </a:lnTo>
                  <a:lnTo>
                    <a:pt x="401370" y="297002"/>
                  </a:lnTo>
                  <a:lnTo>
                    <a:pt x="468833" y="4394"/>
                  </a:lnTo>
                  <a:close/>
                </a:path>
              </a:pathLst>
            </a:custGeom>
            <a:solidFill>
              <a:srgbClr val="FFC100"/>
            </a:solidFill>
          </p:spPr>
          <p:txBody>
            <a:bodyPr wrap="square" lIns="0" tIns="0" rIns="0" bIns="0" rtlCol="0"/>
            <a:lstStyle/>
            <a:p>
              <a:endParaRPr/>
            </a:p>
          </p:txBody>
        </p:sp>
        <p:sp>
          <p:nvSpPr>
            <p:cNvPr id="29" name="object 28">
              <a:extLst>
                <a:ext uri="{FF2B5EF4-FFF2-40B4-BE49-F238E27FC236}">
                  <a16:creationId xmlns:a16="http://schemas.microsoft.com/office/drawing/2014/main" id="{9CBAD66C-645B-D444-E790-CA2148FD70D0}"/>
                </a:ext>
              </a:extLst>
            </p:cNvPr>
            <p:cNvSpPr/>
            <p:nvPr/>
          </p:nvSpPr>
          <p:spPr>
            <a:xfrm>
              <a:off x="2490952" y="1578660"/>
              <a:ext cx="469265" cy="267335"/>
            </a:xfrm>
            <a:custGeom>
              <a:avLst/>
              <a:gdLst/>
              <a:ahLst/>
              <a:cxnLst/>
              <a:rect l="l" t="t" r="r" b="b"/>
              <a:pathLst>
                <a:path w="469264" h="267335">
                  <a:moveTo>
                    <a:pt x="95808" y="144373"/>
                  </a:moveTo>
                  <a:lnTo>
                    <a:pt x="87871" y="138899"/>
                  </a:lnTo>
                  <a:lnTo>
                    <a:pt x="0" y="188302"/>
                  </a:lnTo>
                  <a:lnTo>
                    <a:pt x="7366" y="193243"/>
                  </a:lnTo>
                  <a:lnTo>
                    <a:pt x="95808" y="144373"/>
                  </a:lnTo>
                  <a:close/>
                </a:path>
                <a:path w="469264" h="267335">
                  <a:moveTo>
                    <a:pt x="401370" y="6032"/>
                  </a:moveTo>
                  <a:lnTo>
                    <a:pt x="391172" y="0"/>
                  </a:lnTo>
                  <a:lnTo>
                    <a:pt x="103174" y="163042"/>
                  </a:lnTo>
                  <a:lnTo>
                    <a:pt x="106565" y="171284"/>
                  </a:lnTo>
                  <a:lnTo>
                    <a:pt x="401370" y="6032"/>
                  </a:lnTo>
                  <a:close/>
                </a:path>
                <a:path w="469264" h="267335">
                  <a:moveTo>
                    <a:pt x="468833" y="52705"/>
                  </a:moveTo>
                  <a:lnTo>
                    <a:pt x="459181" y="48310"/>
                  </a:lnTo>
                  <a:lnTo>
                    <a:pt x="77660" y="262407"/>
                  </a:lnTo>
                  <a:lnTo>
                    <a:pt x="86741" y="266801"/>
                  </a:lnTo>
                  <a:lnTo>
                    <a:pt x="468833" y="52705"/>
                  </a:lnTo>
                  <a:close/>
                </a:path>
              </a:pathLst>
            </a:custGeom>
            <a:solidFill>
              <a:srgbClr val="FFFFFF"/>
            </a:solidFill>
          </p:spPr>
          <p:txBody>
            <a:bodyPr wrap="square" lIns="0" tIns="0" rIns="0" bIns="0" rtlCol="0"/>
            <a:lstStyle/>
            <a:p>
              <a:endParaRPr/>
            </a:p>
          </p:txBody>
        </p:sp>
        <p:sp>
          <p:nvSpPr>
            <p:cNvPr id="30" name="object 29">
              <a:extLst>
                <a:ext uri="{FF2B5EF4-FFF2-40B4-BE49-F238E27FC236}">
                  <a16:creationId xmlns:a16="http://schemas.microsoft.com/office/drawing/2014/main" id="{561B97D7-35FC-FBD3-3792-2E4D5EF6D46A}"/>
                </a:ext>
              </a:extLst>
            </p:cNvPr>
            <p:cNvSpPr/>
            <p:nvPr/>
          </p:nvSpPr>
          <p:spPr>
            <a:xfrm>
              <a:off x="2490952" y="1766963"/>
              <a:ext cx="86995" cy="372745"/>
            </a:xfrm>
            <a:custGeom>
              <a:avLst/>
              <a:gdLst/>
              <a:ahLst/>
              <a:cxnLst/>
              <a:rect l="l" t="t" r="r" b="b"/>
              <a:pathLst>
                <a:path w="86994" h="372744">
                  <a:moveTo>
                    <a:pt x="0" y="0"/>
                  </a:moveTo>
                  <a:lnTo>
                    <a:pt x="0" y="361772"/>
                  </a:lnTo>
                  <a:lnTo>
                    <a:pt x="1689" y="366712"/>
                  </a:lnTo>
                  <a:lnTo>
                    <a:pt x="6654" y="371729"/>
                  </a:lnTo>
                  <a:lnTo>
                    <a:pt x="8648" y="372516"/>
                  </a:lnTo>
                  <a:lnTo>
                    <a:pt x="13601" y="372516"/>
                  </a:lnTo>
                  <a:lnTo>
                    <a:pt x="16535" y="370611"/>
                  </a:lnTo>
                  <a:lnTo>
                    <a:pt x="17564" y="367258"/>
                  </a:lnTo>
                  <a:lnTo>
                    <a:pt x="86740" y="78498"/>
                  </a:lnTo>
                  <a:lnTo>
                    <a:pt x="77660" y="74104"/>
                  </a:lnTo>
                  <a:lnTo>
                    <a:pt x="13601" y="349694"/>
                  </a:lnTo>
                  <a:lnTo>
                    <a:pt x="13182" y="350926"/>
                  </a:lnTo>
                  <a:lnTo>
                    <a:pt x="12433" y="351548"/>
                  </a:lnTo>
                  <a:lnTo>
                    <a:pt x="10210" y="351332"/>
                  </a:lnTo>
                  <a:lnTo>
                    <a:pt x="8508" y="350786"/>
                  </a:lnTo>
                  <a:lnTo>
                    <a:pt x="7937" y="349694"/>
                  </a:lnTo>
                  <a:lnTo>
                    <a:pt x="7937" y="4940"/>
                  </a:lnTo>
                  <a:lnTo>
                    <a:pt x="0" y="0"/>
                  </a:lnTo>
                  <a:close/>
                </a:path>
              </a:pathLst>
            </a:custGeom>
            <a:solidFill>
              <a:srgbClr val="FFC100"/>
            </a:solidFill>
          </p:spPr>
          <p:txBody>
            <a:bodyPr wrap="square" lIns="0" tIns="0" rIns="0" bIns="0" rtlCol="0"/>
            <a:lstStyle/>
            <a:p>
              <a:endParaRPr/>
            </a:p>
          </p:txBody>
        </p:sp>
        <p:sp>
          <p:nvSpPr>
            <p:cNvPr id="31" name="object 30">
              <a:extLst>
                <a:ext uri="{FF2B5EF4-FFF2-40B4-BE49-F238E27FC236}">
                  <a16:creationId xmlns:a16="http://schemas.microsoft.com/office/drawing/2014/main" id="{47797F72-CC61-2DEA-962C-8164815FB48C}"/>
                </a:ext>
              </a:extLst>
            </p:cNvPr>
            <p:cNvSpPr/>
            <p:nvPr/>
          </p:nvSpPr>
          <p:spPr>
            <a:xfrm>
              <a:off x="2490952" y="1766963"/>
              <a:ext cx="86995" cy="372745"/>
            </a:xfrm>
            <a:custGeom>
              <a:avLst/>
              <a:gdLst/>
              <a:ahLst/>
              <a:cxnLst/>
              <a:rect l="l" t="t" r="r" b="b"/>
              <a:pathLst>
                <a:path w="86994" h="372744">
                  <a:moveTo>
                    <a:pt x="0" y="0"/>
                  </a:moveTo>
                  <a:lnTo>
                    <a:pt x="0" y="361772"/>
                  </a:lnTo>
                  <a:lnTo>
                    <a:pt x="1689" y="366712"/>
                  </a:lnTo>
                  <a:lnTo>
                    <a:pt x="6654" y="371729"/>
                  </a:lnTo>
                  <a:lnTo>
                    <a:pt x="8648" y="372516"/>
                  </a:lnTo>
                  <a:lnTo>
                    <a:pt x="13601" y="372516"/>
                  </a:lnTo>
                  <a:lnTo>
                    <a:pt x="16535" y="370611"/>
                  </a:lnTo>
                  <a:lnTo>
                    <a:pt x="17564" y="367258"/>
                  </a:lnTo>
                  <a:lnTo>
                    <a:pt x="86740" y="78498"/>
                  </a:lnTo>
                  <a:lnTo>
                    <a:pt x="77660" y="74104"/>
                  </a:lnTo>
                  <a:lnTo>
                    <a:pt x="13601" y="349694"/>
                  </a:lnTo>
                  <a:lnTo>
                    <a:pt x="13182" y="350926"/>
                  </a:lnTo>
                  <a:lnTo>
                    <a:pt x="12433" y="351548"/>
                  </a:lnTo>
                  <a:lnTo>
                    <a:pt x="10210" y="351332"/>
                  </a:lnTo>
                  <a:lnTo>
                    <a:pt x="8508" y="350786"/>
                  </a:lnTo>
                  <a:lnTo>
                    <a:pt x="7937" y="349694"/>
                  </a:lnTo>
                  <a:lnTo>
                    <a:pt x="7937" y="4940"/>
                  </a:lnTo>
                  <a:lnTo>
                    <a:pt x="0" y="0"/>
                  </a:lnTo>
                  <a:close/>
                </a:path>
              </a:pathLst>
            </a:custGeom>
            <a:solidFill>
              <a:srgbClr val="000000"/>
            </a:solidFill>
          </p:spPr>
          <p:txBody>
            <a:bodyPr wrap="square" lIns="0" tIns="0" rIns="0" bIns="0" rtlCol="0"/>
            <a:lstStyle/>
            <a:p>
              <a:endParaRPr/>
            </a:p>
          </p:txBody>
        </p:sp>
        <p:sp>
          <p:nvSpPr>
            <p:cNvPr id="32" name="object 31">
              <a:extLst>
                <a:ext uri="{FF2B5EF4-FFF2-40B4-BE49-F238E27FC236}">
                  <a16:creationId xmlns:a16="http://schemas.microsoft.com/office/drawing/2014/main" id="{FBEC88CA-578B-D417-A555-059B27D18CEC}"/>
                </a:ext>
              </a:extLst>
            </p:cNvPr>
            <p:cNvSpPr/>
            <p:nvPr/>
          </p:nvSpPr>
          <p:spPr>
            <a:xfrm>
              <a:off x="704636" y="2832176"/>
              <a:ext cx="542925" cy="665480"/>
            </a:xfrm>
            <a:custGeom>
              <a:avLst/>
              <a:gdLst/>
              <a:ahLst/>
              <a:cxnLst/>
              <a:rect l="l" t="t" r="r" b="b"/>
              <a:pathLst>
                <a:path w="542925" h="665479">
                  <a:moveTo>
                    <a:pt x="514167" y="0"/>
                  </a:moveTo>
                  <a:lnTo>
                    <a:pt x="511192" y="0"/>
                  </a:lnTo>
                  <a:lnTo>
                    <a:pt x="508151" y="457"/>
                  </a:lnTo>
                  <a:lnTo>
                    <a:pt x="505109" y="1447"/>
                  </a:lnTo>
                  <a:lnTo>
                    <a:pt x="504548" y="1993"/>
                  </a:lnTo>
                  <a:lnTo>
                    <a:pt x="10198" y="279781"/>
                  </a:lnTo>
                  <a:lnTo>
                    <a:pt x="3959" y="283070"/>
                  </a:lnTo>
                  <a:lnTo>
                    <a:pt x="0" y="289648"/>
                  </a:lnTo>
                  <a:lnTo>
                    <a:pt x="0" y="651433"/>
                  </a:lnTo>
                  <a:lnTo>
                    <a:pt x="3959" y="658025"/>
                  </a:lnTo>
                  <a:lnTo>
                    <a:pt x="10198" y="661314"/>
                  </a:lnTo>
                  <a:lnTo>
                    <a:pt x="14259" y="663727"/>
                  </a:lnTo>
                  <a:lnTo>
                    <a:pt x="18983" y="664984"/>
                  </a:lnTo>
                  <a:lnTo>
                    <a:pt x="27651" y="664984"/>
                  </a:lnTo>
                  <a:lnTo>
                    <a:pt x="31577" y="664146"/>
                  </a:lnTo>
                  <a:lnTo>
                    <a:pt x="35145" y="662419"/>
                  </a:lnTo>
                  <a:lnTo>
                    <a:pt x="35145" y="630567"/>
                  </a:lnTo>
                  <a:lnTo>
                    <a:pt x="507368" y="364858"/>
                  </a:lnTo>
                  <a:lnTo>
                    <a:pt x="514184" y="361569"/>
                  </a:lnTo>
                  <a:lnTo>
                    <a:pt x="517583" y="354990"/>
                  </a:lnTo>
                  <a:lnTo>
                    <a:pt x="517583" y="33286"/>
                  </a:lnTo>
                  <a:lnTo>
                    <a:pt x="542532" y="28333"/>
                  </a:lnTo>
                  <a:lnTo>
                    <a:pt x="540463" y="17118"/>
                  </a:lnTo>
                  <a:lnTo>
                    <a:pt x="534295" y="8132"/>
                  </a:lnTo>
                  <a:lnTo>
                    <a:pt x="525154" y="2164"/>
                  </a:lnTo>
                  <a:lnTo>
                    <a:pt x="514167" y="0"/>
                  </a:lnTo>
                  <a:close/>
                </a:path>
              </a:pathLst>
            </a:custGeom>
            <a:solidFill>
              <a:srgbClr val="FFC100"/>
            </a:solidFill>
          </p:spPr>
          <p:txBody>
            <a:bodyPr wrap="square" lIns="0" tIns="0" rIns="0" bIns="0" rtlCol="0"/>
            <a:lstStyle/>
            <a:p>
              <a:endParaRPr/>
            </a:p>
          </p:txBody>
        </p:sp>
        <p:sp>
          <p:nvSpPr>
            <p:cNvPr id="33" name="object 32">
              <a:extLst>
                <a:ext uri="{FF2B5EF4-FFF2-40B4-BE49-F238E27FC236}">
                  <a16:creationId xmlns:a16="http://schemas.microsoft.com/office/drawing/2014/main" id="{D7A64190-0A72-7D0F-ED94-42447B5146BB}"/>
                </a:ext>
              </a:extLst>
            </p:cNvPr>
            <p:cNvSpPr/>
            <p:nvPr/>
          </p:nvSpPr>
          <p:spPr>
            <a:xfrm>
              <a:off x="704636" y="2832176"/>
              <a:ext cx="542925" cy="665480"/>
            </a:xfrm>
            <a:custGeom>
              <a:avLst/>
              <a:gdLst/>
              <a:ahLst/>
              <a:cxnLst/>
              <a:rect l="l" t="t" r="r" b="b"/>
              <a:pathLst>
                <a:path w="542925" h="665479">
                  <a:moveTo>
                    <a:pt x="514167" y="0"/>
                  </a:moveTo>
                  <a:lnTo>
                    <a:pt x="511192" y="0"/>
                  </a:lnTo>
                  <a:lnTo>
                    <a:pt x="508151" y="457"/>
                  </a:lnTo>
                  <a:lnTo>
                    <a:pt x="505109" y="1447"/>
                  </a:lnTo>
                  <a:lnTo>
                    <a:pt x="504548" y="1993"/>
                  </a:lnTo>
                  <a:lnTo>
                    <a:pt x="10198" y="279781"/>
                  </a:lnTo>
                  <a:lnTo>
                    <a:pt x="3959" y="283070"/>
                  </a:lnTo>
                  <a:lnTo>
                    <a:pt x="0" y="289648"/>
                  </a:lnTo>
                  <a:lnTo>
                    <a:pt x="0" y="651433"/>
                  </a:lnTo>
                  <a:lnTo>
                    <a:pt x="3959" y="658025"/>
                  </a:lnTo>
                  <a:lnTo>
                    <a:pt x="10198" y="661314"/>
                  </a:lnTo>
                  <a:lnTo>
                    <a:pt x="14259" y="663727"/>
                  </a:lnTo>
                  <a:lnTo>
                    <a:pt x="18983" y="664984"/>
                  </a:lnTo>
                  <a:lnTo>
                    <a:pt x="27651" y="664984"/>
                  </a:lnTo>
                  <a:lnTo>
                    <a:pt x="31577" y="664146"/>
                  </a:lnTo>
                  <a:lnTo>
                    <a:pt x="35145" y="662419"/>
                  </a:lnTo>
                  <a:lnTo>
                    <a:pt x="35145" y="630567"/>
                  </a:lnTo>
                  <a:lnTo>
                    <a:pt x="507368" y="364858"/>
                  </a:lnTo>
                  <a:lnTo>
                    <a:pt x="514184" y="361569"/>
                  </a:lnTo>
                  <a:lnTo>
                    <a:pt x="517583" y="354990"/>
                  </a:lnTo>
                  <a:lnTo>
                    <a:pt x="517583" y="33286"/>
                  </a:lnTo>
                  <a:lnTo>
                    <a:pt x="542532" y="28333"/>
                  </a:lnTo>
                  <a:lnTo>
                    <a:pt x="540463" y="17118"/>
                  </a:lnTo>
                  <a:lnTo>
                    <a:pt x="534295" y="8132"/>
                  </a:lnTo>
                  <a:lnTo>
                    <a:pt x="525154" y="2164"/>
                  </a:lnTo>
                  <a:lnTo>
                    <a:pt x="514167" y="0"/>
                  </a:lnTo>
                  <a:close/>
                </a:path>
              </a:pathLst>
            </a:custGeom>
            <a:solidFill>
              <a:srgbClr val="000000"/>
            </a:solidFill>
          </p:spPr>
          <p:txBody>
            <a:bodyPr wrap="square" lIns="0" tIns="0" rIns="0" bIns="0" rtlCol="0"/>
            <a:lstStyle/>
            <a:p>
              <a:endParaRPr/>
            </a:p>
          </p:txBody>
        </p:sp>
        <p:sp>
          <p:nvSpPr>
            <p:cNvPr id="34" name="object 33">
              <a:extLst>
                <a:ext uri="{FF2B5EF4-FFF2-40B4-BE49-F238E27FC236}">
                  <a16:creationId xmlns:a16="http://schemas.microsoft.com/office/drawing/2014/main" id="{762989E3-FC93-2854-1716-42CE738BBC73}"/>
                </a:ext>
              </a:extLst>
            </p:cNvPr>
            <p:cNvSpPr/>
            <p:nvPr/>
          </p:nvSpPr>
          <p:spPr>
            <a:xfrm>
              <a:off x="706337" y="2832176"/>
              <a:ext cx="541020" cy="308610"/>
            </a:xfrm>
            <a:custGeom>
              <a:avLst/>
              <a:gdLst/>
              <a:ahLst/>
              <a:cxnLst/>
              <a:rect l="l" t="t" r="r" b="b"/>
              <a:pathLst>
                <a:path w="541019" h="308610">
                  <a:moveTo>
                    <a:pt x="512466" y="0"/>
                  </a:moveTo>
                  <a:lnTo>
                    <a:pt x="509492" y="0"/>
                  </a:lnTo>
                  <a:lnTo>
                    <a:pt x="506450" y="457"/>
                  </a:lnTo>
                  <a:lnTo>
                    <a:pt x="503408" y="1447"/>
                  </a:lnTo>
                  <a:lnTo>
                    <a:pt x="502847" y="1993"/>
                  </a:lnTo>
                  <a:lnTo>
                    <a:pt x="4537" y="281965"/>
                  </a:lnTo>
                  <a:lnTo>
                    <a:pt x="1699" y="285267"/>
                  </a:lnTo>
                  <a:lnTo>
                    <a:pt x="0" y="289102"/>
                  </a:lnTo>
                  <a:lnTo>
                    <a:pt x="34584" y="308330"/>
                  </a:lnTo>
                  <a:lnTo>
                    <a:pt x="515882" y="45910"/>
                  </a:lnTo>
                  <a:lnTo>
                    <a:pt x="515882" y="33286"/>
                  </a:lnTo>
                  <a:lnTo>
                    <a:pt x="540832" y="28333"/>
                  </a:lnTo>
                  <a:lnTo>
                    <a:pt x="538763" y="17118"/>
                  </a:lnTo>
                  <a:lnTo>
                    <a:pt x="532595" y="8132"/>
                  </a:lnTo>
                  <a:lnTo>
                    <a:pt x="523454" y="2164"/>
                  </a:lnTo>
                  <a:lnTo>
                    <a:pt x="512466" y="0"/>
                  </a:lnTo>
                  <a:close/>
                </a:path>
              </a:pathLst>
            </a:custGeom>
            <a:solidFill>
              <a:srgbClr val="FFC100"/>
            </a:solidFill>
          </p:spPr>
          <p:txBody>
            <a:bodyPr wrap="square" lIns="0" tIns="0" rIns="0" bIns="0" rtlCol="0"/>
            <a:lstStyle/>
            <a:p>
              <a:endParaRPr/>
            </a:p>
          </p:txBody>
        </p:sp>
        <p:sp>
          <p:nvSpPr>
            <p:cNvPr id="35" name="object 34">
              <a:extLst>
                <a:ext uri="{FF2B5EF4-FFF2-40B4-BE49-F238E27FC236}">
                  <a16:creationId xmlns:a16="http://schemas.microsoft.com/office/drawing/2014/main" id="{B9ECE63E-E6FE-6BDD-88EE-B6DD7979E4C2}"/>
                </a:ext>
              </a:extLst>
            </p:cNvPr>
            <p:cNvSpPr/>
            <p:nvPr/>
          </p:nvSpPr>
          <p:spPr>
            <a:xfrm>
              <a:off x="706337" y="2832176"/>
              <a:ext cx="541020" cy="308610"/>
            </a:xfrm>
            <a:custGeom>
              <a:avLst/>
              <a:gdLst/>
              <a:ahLst/>
              <a:cxnLst/>
              <a:rect l="l" t="t" r="r" b="b"/>
              <a:pathLst>
                <a:path w="541019" h="308610">
                  <a:moveTo>
                    <a:pt x="512466" y="0"/>
                  </a:moveTo>
                  <a:lnTo>
                    <a:pt x="509492" y="0"/>
                  </a:lnTo>
                  <a:lnTo>
                    <a:pt x="506450" y="457"/>
                  </a:lnTo>
                  <a:lnTo>
                    <a:pt x="503408" y="1447"/>
                  </a:lnTo>
                  <a:lnTo>
                    <a:pt x="502847" y="1993"/>
                  </a:lnTo>
                  <a:lnTo>
                    <a:pt x="4537" y="281965"/>
                  </a:lnTo>
                  <a:lnTo>
                    <a:pt x="1699" y="285267"/>
                  </a:lnTo>
                  <a:lnTo>
                    <a:pt x="0" y="289102"/>
                  </a:lnTo>
                  <a:lnTo>
                    <a:pt x="34584" y="308330"/>
                  </a:lnTo>
                  <a:lnTo>
                    <a:pt x="515882" y="45910"/>
                  </a:lnTo>
                  <a:lnTo>
                    <a:pt x="515882" y="33286"/>
                  </a:lnTo>
                  <a:lnTo>
                    <a:pt x="540832" y="28333"/>
                  </a:lnTo>
                  <a:lnTo>
                    <a:pt x="538763" y="17118"/>
                  </a:lnTo>
                  <a:lnTo>
                    <a:pt x="532595" y="8132"/>
                  </a:lnTo>
                  <a:lnTo>
                    <a:pt x="523454" y="2164"/>
                  </a:lnTo>
                  <a:lnTo>
                    <a:pt x="512466" y="0"/>
                  </a:lnTo>
                  <a:close/>
                </a:path>
              </a:pathLst>
            </a:custGeom>
            <a:solidFill>
              <a:srgbClr val="FFFFFF"/>
            </a:solidFill>
          </p:spPr>
          <p:txBody>
            <a:bodyPr wrap="square" lIns="0" tIns="0" rIns="0" bIns="0" rtlCol="0"/>
            <a:lstStyle/>
            <a:p>
              <a:endParaRPr/>
            </a:p>
          </p:txBody>
        </p:sp>
        <p:sp>
          <p:nvSpPr>
            <p:cNvPr id="36" name="object 35">
              <a:extLst>
                <a:ext uri="{FF2B5EF4-FFF2-40B4-BE49-F238E27FC236}">
                  <a16:creationId xmlns:a16="http://schemas.microsoft.com/office/drawing/2014/main" id="{EC7480AB-C652-F677-0EFD-CACAD51EC8E1}"/>
                </a:ext>
              </a:extLst>
            </p:cNvPr>
            <p:cNvSpPr/>
            <p:nvPr/>
          </p:nvSpPr>
          <p:spPr>
            <a:xfrm>
              <a:off x="729007" y="2851645"/>
              <a:ext cx="518159" cy="643255"/>
            </a:xfrm>
            <a:custGeom>
              <a:avLst/>
              <a:gdLst/>
              <a:ahLst/>
              <a:cxnLst/>
              <a:rect l="l" t="t" r="r" b="b"/>
              <a:pathLst>
                <a:path w="518159" h="643254">
                  <a:moveTo>
                    <a:pt x="513453" y="0"/>
                  </a:moveTo>
                  <a:lnTo>
                    <a:pt x="507453" y="0"/>
                  </a:lnTo>
                  <a:lnTo>
                    <a:pt x="505941" y="381"/>
                  </a:lnTo>
                  <a:lnTo>
                    <a:pt x="10214" y="278968"/>
                  </a:lnTo>
                  <a:lnTo>
                    <a:pt x="3976" y="282257"/>
                  </a:lnTo>
                  <a:lnTo>
                    <a:pt x="0" y="288861"/>
                  </a:lnTo>
                  <a:lnTo>
                    <a:pt x="0" y="639648"/>
                  </a:lnTo>
                  <a:lnTo>
                    <a:pt x="4146" y="643039"/>
                  </a:lnTo>
                  <a:lnTo>
                    <a:pt x="10417" y="643039"/>
                  </a:lnTo>
                  <a:lnTo>
                    <a:pt x="12049" y="642658"/>
                  </a:lnTo>
                  <a:lnTo>
                    <a:pt x="507946" y="364070"/>
                  </a:lnTo>
                  <a:lnTo>
                    <a:pt x="514183" y="360768"/>
                  </a:lnTo>
                  <a:lnTo>
                    <a:pt x="518161" y="354177"/>
                  </a:lnTo>
                  <a:lnTo>
                    <a:pt x="518161" y="8864"/>
                  </a:lnTo>
                  <a:lnTo>
                    <a:pt x="517719" y="3505"/>
                  </a:lnTo>
                  <a:close/>
                </a:path>
              </a:pathLst>
            </a:custGeom>
            <a:solidFill>
              <a:srgbClr val="FFC100"/>
            </a:solidFill>
          </p:spPr>
          <p:txBody>
            <a:bodyPr wrap="square" lIns="0" tIns="0" rIns="0" bIns="0" rtlCol="0"/>
            <a:lstStyle/>
            <a:p>
              <a:endParaRPr/>
            </a:p>
          </p:txBody>
        </p:sp>
        <p:sp>
          <p:nvSpPr>
            <p:cNvPr id="37" name="object 36">
              <a:extLst>
                <a:ext uri="{FF2B5EF4-FFF2-40B4-BE49-F238E27FC236}">
                  <a16:creationId xmlns:a16="http://schemas.microsoft.com/office/drawing/2014/main" id="{7615ABF7-4446-7609-EE25-9ADDAA6E9CC7}"/>
                </a:ext>
              </a:extLst>
            </p:cNvPr>
            <p:cNvSpPr/>
            <p:nvPr/>
          </p:nvSpPr>
          <p:spPr>
            <a:xfrm>
              <a:off x="863370" y="3009226"/>
              <a:ext cx="249435" cy="327875"/>
            </a:xfrm>
            <a:prstGeom prst="rect">
              <a:avLst/>
            </a:prstGeom>
            <a:blipFill>
              <a:blip r:embed="rId2"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E2EBA046-FD21-A737-1A7C-FAAA3978631F}"/>
                </a:ext>
              </a:extLst>
            </p:cNvPr>
            <p:cNvSpPr/>
            <p:nvPr/>
          </p:nvSpPr>
          <p:spPr>
            <a:xfrm>
              <a:off x="2536304" y="2389505"/>
              <a:ext cx="85026" cy="82892"/>
            </a:xfrm>
            <a:prstGeom prst="rect">
              <a:avLst/>
            </a:prstGeom>
            <a:blipFill>
              <a:blip r:embed="rId3"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E6388832-492A-A13D-C9E2-253E3F26D887}"/>
                </a:ext>
              </a:extLst>
            </p:cNvPr>
            <p:cNvSpPr/>
            <p:nvPr/>
          </p:nvSpPr>
          <p:spPr>
            <a:xfrm>
              <a:off x="1428572" y="2174367"/>
              <a:ext cx="1571459" cy="1877259"/>
            </a:xfrm>
            <a:prstGeom prst="rect">
              <a:avLst/>
            </a:prstGeom>
            <a:blipFill>
              <a:blip r:embed="rId4"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CE01EBE5-2E0D-11BA-889C-EB655443892F}"/>
                </a:ext>
              </a:extLst>
            </p:cNvPr>
            <p:cNvSpPr/>
            <p:nvPr/>
          </p:nvSpPr>
          <p:spPr>
            <a:xfrm>
              <a:off x="2492641" y="1961819"/>
              <a:ext cx="568325" cy="502920"/>
            </a:xfrm>
            <a:custGeom>
              <a:avLst/>
              <a:gdLst/>
              <a:ahLst/>
              <a:cxnLst/>
              <a:rect l="l" t="t" r="r" b="b"/>
              <a:pathLst>
                <a:path w="568325" h="502919">
                  <a:moveTo>
                    <a:pt x="540296" y="0"/>
                  </a:moveTo>
                  <a:lnTo>
                    <a:pt x="537133" y="0"/>
                  </a:lnTo>
                  <a:lnTo>
                    <a:pt x="533869" y="533"/>
                  </a:lnTo>
                  <a:lnTo>
                    <a:pt x="530644" y="1676"/>
                  </a:lnTo>
                  <a:lnTo>
                    <a:pt x="530059" y="1676"/>
                  </a:lnTo>
                  <a:lnTo>
                    <a:pt x="6248" y="295922"/>
                  </a:lnTo>
                  <a:lnTo>
                    <a:pt x="3403" y="299212"/>
                  </a:lnTo>
                  <a:lnTo>
                    <a:pt x="584" y="305816"/>
                  </a:lnTo>
                  <a:lnTo>
                    <a:pt x="0" y="308546"/>
                  </a:lnTo>
                  <a:lnTo>
                    <a:pt x="0" y="489165"/>
                  </a:lnTo>
                  <a:lnTo>
                    <a:pt x="3987" y="495744"/>
                  </a:lnTo>
                  <a:lnTo>
                    <a:pt x="10223" y="499605"/>
                  </a:lnTo>
                  <a:lnTo>
                    <a:pt x="14160" y="501662"/>
                  </a:lnTo>
                  <a:lnTo>
                    <a:pt x="18745" y="502754"/>
                  </a:lnTo>
                  <a:lnTo>
                    <a:pt x="27419" y="502754"/>
                  </a:lnTo>
                  <a:lnTo>
                    <a:pt x="31483" y="501942"/>
                  </a:lnTo>
                  <a:lnTo>
                    <a:pt x="35153" y="500138"/>
                  </a:lnTo>
                  <a:lnTo>
                    <a:pt x="35153" y="468299"/>
                  </a:lnTo>
                  <a:lnTo>
                    <a:pt x="532904" y="188328"/>
                  </a:lnTo>
                  <a:lnTo>
                    <a:pt x="539140" y="185026"/>
                  </a:lnTo>
                  <a:lnTo>
                    <a:pt x="543102" y="178447"/>
                  </a:lnTo>
                  <a:lnTo>
                    <a:pt x="543102" y="32969"/>
                  </a:lnTo>
                  <a:lnTo>
                    <a:pt x="568045" y="28028"/>
                  </a:lnTo>
                  <a:lnTo>
                    <a:pt x="566035" y="16941"/>
                  </a:lnTo>
                  <a:lnTo>
                    <a:pt x="560019" y="8051"/>
                  </a:lnTo>
                  <a:lnTo>
                    <a:pt x="551079" y="2143"/>
                  </a:lnTo>
                  <a:lnTo>
                    <a:pt x="540296" y="0"/>
                  </a:lnTo>
                  <a:close/>
                </a:path>
              </a:pathLst>
            </a:custGeom>
            <a:solidFill>
              <a:srgbClr val="FFC100"/>
            </a:solidFill>
          </p:spPr>
          <p:txBody>
            <a:bodyPr wrap="square" lIns="0" tIns="0" rIns="0" bIns="0" rtlCol="0"/>
            <a:lstStyle/>
            <a:p>
              <a:endParaRPr/>
            </a:p>
          </p:txBody>
        </p:sp>
        <p:sp>
          <p:nvSpPr>
            <p:cNvPr id="41" name="object 40">
              <a:extLst>
                <a:ext uri="{FF2B5EF4-FFF2-40B4-BE49-F238E27FC236}">
                  <a16:creationId xmlns:a16="http://schemas.microsoft.com/office/drawing/2014/main" id="{8660DC03-5795-326D-F0AF-487CEB932E4B}"/>
                </a:ext>
              </a:extLst>
            </p:cNvPr>
            <p:cNvSpPr/>
            <p:nvPr/>
          </p:nvSpPr>
          <p:spPr>
            <a:xfrm>
              <a:off x="2492641" y="1961819"/>
              <a:ext cx="568325" cy="502920"/>
            </a:xfrm>
            <a:custGeom>
              <a:avLst/>
              <a:gdLst/>
              <a:ahLst/>
              <a:cxnLst/>
              <a:rect l="l" t="t" r="r" b="b"/>
              <a:pathLst>
                <a:path w="568325" h="502919">
                  <a:moveTo>
                    <a:pt x="540296" y="0"/>
                  </a:moveTo>
                  <a:lnTo>
                    <a:pt x="537133" y="0"/>
                  </a:lnTo>
                  <a:lnTo>
                    <a:pt x="533869" y="533"/>
                  </a:lnTo>
                  <a:lnTo>
                    <a:pt x="530644" y="1676"/>
                  </a:lnTo>
                  <a:lnTo>
                    <a:pt x="530059" y="1676"/>
                  </a:lnTo>
                  <a:lnTo>
                    <a:pt x="6248" y="295922"/>
                  </a:lnTo>
                  <a:lnTo>
                    <a:pt x="3403" y="299212"/>
                  </a:lnTo>
                  <a:lnTo>
                    <a:pt x="584" y="305816"/>
                  </a:lnTo>
                  <a:lnTo>
                    <a:pt x="0" y="308546"/>
                  </a:lnTo>
                  <a:lnTo>
                    <a:pt x="0" y="489165"/>
                  </a:lnTo>
                  <a:lnTo>
                    <a:pt x="3987" y="495744"/>
                  </a:lnTo>
                  <a:lnTo>
                    <a:pt x="10223" y="499605"/>
                  </a:lnTo>
                  <a:lnTo>
                    <a:pt x="14160" y="501662"/>
                  </a:lnTo>
                  <a:lnTo>
                    <a:pt x="18745" y="502754"/>
                  </a:lnTo>
                  <a:lnTo>
                    <a:pt x="27419" y="502754"/>
                  </a:lnTo>
                  <a:lnTo>
                    <a:pt x="31483" y="501942"/>
                  </a:lnTo>
                  <a:lnTo>
                    <a:pt x="35153" y="500138"/>
                  </a:lnTo>
                  <a:lnTo>
                    <a:pt x="35153" y="468299"/>
                  </a:lnTo>
                  <a:lnTo>
                    <a:pt x="532904" y="188328"/>
                  </a:lnTo>
                  <a:lnTo>
                    <a:pt x="539140" y="185026"/>
                  </a:lnTo>
                  <a:lnTo>
                    <a:pt x="543102" y="178447"/>
                  </a:lnTo>
                  <a:lnTo>
                    <a:pt x="543102" y="32969"/>
                  </a:lnTo>
                  <a:lnTo>
                    <a:pt x="568045" y="28028"/>
                  </a:lnTo>
                  <a:lnTo>
                    <a:pt x="566035" y="16941"/>
                  </a:lnTo>
                  <a:lnTo>
                    <a:pt x="560019" y="8051"/>
                  </a:lnTo>
                  <a:lnTo>
                    <a:pt x="551079" y="2143"/>
                  </a:lnTo>
                  <a:lnTo>
                    <a:pt x="540296" y="0"/>
                  </a:lnTo>
                  <a:close/>
                </a:path>
              </a:pathLst>
            </a:custGeom>
            <a:solidFill>
              <a:srgbClr val="000000"/>
            </a:solidFill>
          </p:spPr>
          <p:txBody>
            <a:bodyPr wrap="square" lIns="0" tIns="0" rIns="0" bIns="0" rtlCol="0"/>
            <a:lstStyle/>
            <a:p>
              <a:endParaRPr/>
            </a:p>
          </p:txBody>
        </p:sp>
        <p:sp>
          <p:nvSpPr>
            <p:cNvPr id="42" name="object 41">
              <a:extLst>
                <a:ext uri="{FF2B5EF4-FFF2-40B4-BE49-F238E27FC236}">
                  <a16:creationId xmlns:a16="http://schemas.microsoft.com/office/drawing/2014/main" id="{22C973E3-1499-6B92-617F-79795CA4AA88}"/>
                </a:ext>
              </a:extLst>
            </p:cNvPr>
            <p:cNvSpPr/>
            <p:nvPr/>
          </p:nvSpPr>
          <p:spPr>
            <a:xfrm>
              <a:off x="2494343" y="1962048"/>
              <a:ext cx="566420" cy="322580"/>
            </a:xfrm>
            <a:custGeom>
              <a:avLst/>
              <a:gdLst/>
              <a:ahLst/>
              <a:cxnLst/>
              <a:rect l="l" t="t" r="r" b="b"/>
              <a:pathLst>
                <a:path w="566419" h="322580">
                  <a:moveTo>
                    <a:pt x="537997" y="0"/>
                  </a:moveTo>
                  <a:lnTo>
                    <a:pt x="535025" y="0"/>
                  </a:lnTo>
                  <a:lnTo>
                    <a:pt x="531964" y="457"/>
                  </a:lnTo>
                  <a:lnTo>
                    <a:pt x="528942" y="1447"/>
                  </a:lnTo>
                  <a:lnTo>
                    <a:pt x="528358" y="1993"/>
                  </a:lnTo>
                  <a:lnTo>
                    <a:pt x="4546" y="296252"/>
                  </a:lnTo>
                  <a:lnTo>
                    <a:pt x="1701" y="299542"/>
                  </a:lnTo>
                  <a:lnTo>
                    <a:pt x="0" y="303377"/>
                  </a:lnTo>
                  <a:lnTo>
                    <a:pt x="34594" y="322046"/>
                  </a:lnTo>
                  <a:lnTo>
                    <a:pt x="541401" y="45923"/>
                  </a:lnTo>
                  <a:lnTo>
                    <a:pt x="541401" y="32740"/>
                  </a:lnTo>
                  <a:lnTo>
                    <a:pt x="566246" y="27819"/>
                  </a:lnTo>
                  <a:lnTo>
                    <a:pt x="564275" y="17123"/>
                  </a:lnTo>
                  <a:lnTo>
                    <a:pt x="558114" y="8134"/>
                  </a:lnTo>
                  <a:lnTo>
                    <a:pt x="548980" y="2164"/>
                  </a:lnTo>
                  <a:lnTo>
                    <a:pt x="537997" y="0"/>
                  </a:lnTo>
                  <a:close/>
                </a:path>
              </a:pathLst>
            </a:custGeom>
            <a:solidFill>
              <a:srgbClr val="FFC100"/>
            </a:solidFill>
          </p:spPr>
          <p:txBody>
            <a:bodyPr wrap="square" lIns="0" tIns="0" rIns="0" bIns="0" rtlCol="0"/>
            <a:lstStyle/>
            <a:p>
              <a:endParaRPr/>
            </a:p>
          </p:txBody>
        </p:sp>
        <p:sp>
          <p:nvSpPr>
            <p:cNvPr id="43" name="object 42">
              <a:extLst>
                <a:ext uri="{FF2B5EF4-FFF2-40B4-BE49-F238E27FC236}">
                  <a16:creationId xmlns:a16="http://schemas.microsoft.com/office/drawing/2014/main" id="{690CAEDD-D5F8-CB3E-C298-8634CAA0DF74}"/>
                </a:ext>
              </a:extLst>
            </p:cNvPr>
            <p:cNvSpPr/>
            <p:nvPr/>
          </p:nvSpPr>
          <p:spPr>
            <a:xfrm>
              <a:off x="2494343" y="1962048"/>
              <a:ext cx="566420" cy="322580"/>
            </a:xfrm>
            <a:custGeom>
              <a:avLst/>
              <a:gdLst/>
              <a:ahLst/>
              <a:cxnLst/>
              <a:rect l="l" t="t" r="r" b="b"/>
              <a:pathLst>
                <a:path w="566419" h="322580">
                  <a:moveTo>
                    <a:pt x="537997" y="0"/>
                  </a:moveTo>
                  <a:lnTo>
                    <a:pt x="535025" y="0"/>
                  </a:lnTo>
                  <a:lnTo>
                    <a:pt x="531964" y="457"/>
                  </a:lnTo>
                  <a:lnTo>
                    <a:pt x="528942" y="1447"/>
                  </a:lnTo>
                  <a:lnTo>
                    <a:pt x="528358" y="1993"/>
                  </a:lnTo>
                  <a:lnTo>
                    <a:pt x="4546" y="296252"/>
                  </a:lnTo>
                  <a:lnTo>
                    <a:pt x="1701" y="299542"/>
                  </a:lnTo>
                  <a:lnTo>
                    <a:pt x="0" y="303377"/>
                  </a:lnTo>
                  <a:lnTo>
                    <a:pt x="34594" y="322046"/>
                  </a:lnTo>
                  <a:lnTo>
                    <a:pt x="541401" y="45923"/>
                  </a:lnTo>
                  <a:lnTo>
                    <a:pt x="541401" y="32740"/>
                  </a:lnTo>
                  <a:lnTo>
                    <a:pt x="566246" y="27819"/>
                  </a:lnTo>
                  <a:lnTo>
                    <a:pt x="564275" y="17123"/>
                  </a:lnTo>
                  <a:lnTo>
                    <a:pt x="558114" y="8134"/>
                  </a:lnTo>
                  <a:lnTo>
                    <a:pt x="548980" y="2164"/>
                  </a:lnTo>
                  <a:lnTo>
                    <a:pt x="537997" y="0"/>
                  </a:lnTo>
                  <a:close/>
                </a:path>
              </a:pathLst>
            </a:custGeom>
            <a:solidFill>
              <a:srgbClr val="FFFFFF"/>
            </a:solidFill>
          </p:spPr>
          <p:txBody>
            <a:bodyPr wrap="square" lIns="0" tIns="0" rIns="0" bIns="0" rtlCol="0"/>
            <a:lstStyle/>
            <a:p>
              <a:endParaRPr/>
            </a:p>
          </p:txBody>
        </p:sp>
        <p:sp>
          <p:nvSpPr>
            <p:cNvPr id="44" name="object 43">
              <a:extLst>
                <a:ext uri="{FF2B5EF4-FFF2-40B4-BE49-F238E27FC236}">
                  <a16:creationId xmlns:a16="http://schemas.microsoft.com/office/drawing/2014/main" id="{1979ED04-27B5-C3A9-D955-7CFEC92176DA}"/>
                </a:ext>
              </a:extLst>
            </p:cNvPr>
            <p:cNvSpPr/>
            <p:nvPr/>
          </p:nvSpPr>
          <p:spPr>
            <a:xfrm>
              <a:off x="2517038" y="1981047"/>
              <a:ext cx="544195" cy="481330"/>
            </a:xfrm>
            <a:custGeom>
              <a:avLst/>
              <a:gdLst/>
              <a:ahLst/>
              <a:cxnLst/>
              <a:rect l="l" t="t" r="r" b="b"/>
              <a:pathLst>
                <a:path w="544194" h="481330">
                  <a:moveTo>
                    <a:pt x="539330" y="0"/>
                  </a:moveTo>
                  <a:lnTo>
                    <a:pt x="533031" y="0"/>
                  </a:lnTo>
                  <a:lnTo>
                    <a:pt x="531494" y="342"/>
                  </a:lnTo>
                  <a:lnTo>
                    <a:pt x="10198" y="293166"/>
                  </a:lnTo>
                  <a:lnTo>
                    <a:pt x="3949" y="296456"/>
                  </a:lnTo>
                  <a:lnTo>
                    <a:pt x="0" y="303047"/>
                  </a:lnTo>
                  <a:lnTo>
                    <a:pt x="0" y="477177"/>
                  </a:lnTo>
                  <a:lnTo>
                    <a:pt x="4318" y="480936"/>
                  </a:lnTo>
                  <a:lnTo>
                    <a:pt x="10617" y="480936"/>
                  </a:lnTo>
                  <a:lnTo>
                    <a:pt x="12128" y="480593"/>
                  </a:lnTo>
                  <a:lnTo>
                    <a:pt x="533450" y="188315"/>
                  </a:lnTo>
                  <a:lnTo>
                    <a:pt x="539686" y="184467"/>
                  </a:lnTo>
                  <a:lnTo>
                    <a:pt x="543648" y="177888"/>
                  </a:lnTo>
                  <a:lnTo>
                    <a:pt x="543648" y="3746"/>
                  </a:lnTo>
                  <a:close/>
                </a:path>
              </a:pathLst>
            </a:custGeom>
            <a:solidFill>
              <a:srgbClr val="FFC100"/>
            </a:solidFill>
          </p:spPr>
          <p:txBody>
            <a:bodyPr wrap="square" lIns="0" tIns="0" rIns="0" bIns="0" rtlCol="0"/>
            <a:lstStyle/>
            <a:p>
              <a:endParaRPr/>
            </a:p>
          </p:txBody>
        </p:sp>
        <p:sp>
          <p:nvSpPr>
            <p:cNvPr id="45" name="object 44">
              <a:extLst>
                <a:ext uri="{FF2B5EF4-FFF2-40B4-BE49-F238E27FC236}">
                  <a16:creationId xmlns:a16="http://schemas.microsoft.com/office/drawing/2014/main" id="{ACC2E59F-F6AD-9577-EA46-EEC6AE8BB285}"/>
                </a:ext>
              </a:extLst>
            </p:cNvPr>
            <p:cNvSpPr/>
            <p:nvPr/>
          </p:nvSpPr>
          <p:spPr>
            <a:xfrm>
              <a:off x="2543670" y="2029497"/>
              <a:ext cx="487680" cy="384175"/>
            </a:xfrm>
            <a:custGeom>
              <a:avLst/>
              <a:gdLst/>
              <a:ahLst/>
              <a:cxnLst/>
              <a:rect l="l" t="t" r="r" b="b"/>
              <a:pathLst>
                <a:path w="487680" h="384175">
                  <a:moveTo>
                    <a:pt x="424713" y="116255"/>
                  </a:moveTo>
                  <a:lnTo>
                    <a:pt x="421627" y="109308"/>
                  </a:lnTo>
                  <a:lnTo>
                    <a:pt x="415899" y="109308"/>
                  </a:lnTo>
                  <a:lnTo>
                    <a:pt x="414870" y="109588"/>
                  </a:lnTo>
                  <a:lnTo>
                    <a:pt x="0" y="340779"/>
                  </a:lnTo>
                  <a:lnTo>
                    <a:pt x="2273" y="347916"/>
                  </a:lnTo>
                  <a:lnTo>
                    <a:pt x="9067" y="347916"/>
                  </a:lnTo>
                  <a:lnTo>
                    <a:pt x="9626" y="347383"/>
                  </a:lnTo>
                  <a:lnTo>
                    <a:pt x="10769" y="347383"/>
                  </a:lnTo>
                  <a:lnTo>
                    <a:pt x="419519" y="118999"/>
                  </a:lnTo>
                  <a:lnTo>
                    <a:pt x="424713" y="116255"/>
                  </a:lnTo>
                  <a:close/>
                </a:path>
                <a:path w="487680" h="384175">
                  <a:moveTo>
                    <a:pt x="487553" y="114604"/>
                  </a:moveTo>
                  <a:lnTo>
                    <a:pt x="486410" y="111861"/>
                  </a:lnTo>
                  <a:lnTo>
                    <a:pt x="485267" y="110413"/>
                  </a:lnTo>
                  <a:lnTo>
                    <a:pt x="483641" y="109423"/>
                  </a:lnTo>
                  <a:lnTo>
                    <a:pt x="479983" y="109664"/>
                  </a:lnTo>
                  <a:lnTo>
                    <a:pt x="177" y="376923"/>
                  </a:lnTo>
                  <a:lnTo>
                    <a:pt x="2120" y="384175"/>
                  </a:lnTo>
                  <a:lnTo>
                    <a:pt x="10210" y="384162"/>
                  </a:lnTo>
                  <a:lnTo>
                    <a:pt x="10769" y="383603"/>
                  </a:lnTo>
                  <a:lnTo>
                    <a:pt x="484136" y="118999"/>
                  </a:lnTo>
                  <a:lnTo>
                    <a:pt x="486410" y="117348"/>
                  </a:lnTo>
                  <a:lnTo>
                    <a:pt x="487553" y="114604"/>
                  </a:lnTo>
                  <a:close/>
                </a:path>
                <a:path w="487680" h="384175">
                  <a:moveTo>
                    <a:pt x="487553" y="41605"/>
                  </a:moveTo>
                  <a:lnTo>
                    <a:pt x="486410" y="38849"/>
                  </a:lnTo>
                  <a:lnTo>
                    <a:pt x="485267" y="37388"/>
                  </a:lnTo>
                  <a:lnTo>
                    <a:pt x="483641" y="36664"/>
                  </a:lnTo>
                  <a:lnTo>
                    <a:pt x="479983" y="36842"/>
                  </a:lnTo>
                  <a:lnTo>
                    <a:pt x="479031" y="37211"/>
                  </a:lnTo>
                  <a:lnTo>
                    <a:pt x="5105" y="301815"/>
                  </a:lnTo>
                  <a:lnTo>
                    <a:pt x="0" y="304012"/>
                  </a:lnTo>
                  <a:lnTo>
                    <a:pt x="2273" y="311696"/>
                  </a:lnTo>
                  <a:lnTo>
                    <a:pt x="7937" y="311696"/>
                  </a:lnTo>
                  <a:lnTo>
                    <a:pt x="9067" y="311137"/>
                  </a:lnTo>
                  <a:lnTo>
                    <a:pt x="9626" y="310603"/>
                  </a:lnTo>
                  <a:lnTo>
                    <a:pt x="10210" y="310603"/>
                  </a:lnTo>
                  <a:lnTo>
                    <a:pt x="484136" y="45999"/>
                  </a:lnTo>
                  <a:lnTo>
                    <a:pt x="486410" y="44348"/>
                  </a:lnTo>
                  <a:lnTo>
                    <a:pt x="487553" y="41605"/>
                  </a:lnTo>
                  <a:close/>
                </a:path>
                <a:path w="487680" h="384175">
                  <a:moveTo>
                    <a:pt x="487553" y="4813"/>
                  </a:moveTo>
                  <a:lnTo>
                    <a:pt x="486410" y="2616"/>
                  </a:lnTo>
                  <a:lnTo>
                    <a:pt x="485165" y="1016"/>
                  </a:lnTo>
                  <a:lnTo>
                    <a:pt x="483311" y="0"/>
                  </a:lnTo>
                  <a:lnTo>
                    <a:pt x="479793" y="127"/>
                  </a:lnTo>
                  <a:lnTo>
                    <a:pt x="0" y="267779"/>
                  </a:lnTo>
                  <a:lnTo>
                    <a:pt x="2273" y="274916"/>
                  </a:lnTo>
                  <a:lnTo>
                    <a:pt x="10210" y="274916"/>
                  </a:lnTo>
                  <a:lnTo>
                    <a:pt x="10769" y="274358"/>
                  </a:lnTo>
                  <a:lnTo>
                    <a:pt x="484136" y="9207"/>
                  </a:lnTo>
                  <a:lnTo>
                    <a:pt x="486410" y="8115"/>
                  </a:lnTo>
                  <a:lnTo>
                    <a:pt x="487553" y="4813"/>
                  </a:lnTo>
                  <a:close/>
                </a:path>
              </a:pathLst>
            </a:custGeom>
            <a:solidFill>
              <a:srgbClr val="FFFFFF"/>
            </a:solidFill>
          </p:spPr>
          <p:txBody>
            <a:bodyPr wrap="square" lIns="0" tIns="0" rIns="0" bIns="0" rtlCol="0"/>
            <a:lstStyle/>
            <a:p>
              <a:endParaRPr/>
            </a:p>
          </p:txBody>
        </p:sp>
        <p:sp>
          <p:nvSpPr>
            <p:cNvPr id="46" name="object 45">
              <a:extLst>
                <a:ext uri="{FF2B5EF4-FFF2-40B4-BE49-F238E27FC236}">
                  <a16:creationId xmlns:a16="http://schemas.microsoft.com/office/drawing/2014/main" id="{96D4B1ED-DC24-AE37-8918-5FB4B4FB39D1}"/>
                </a:ext>
              </a:extLst>
            </p:cNvPr>
            <p:cNvSpPr/>
            <p:nvPr/>
          </p:nvSpPr>
          <p:spPr>
            <a:xfrm>
              <a:off x="849196" y="2833624"/>
              <a:ext cx="41910" cy="62865"/>
            </a:xfrm>
            <a:custGeom>
              <a:avLst/>
              <a:gdLst/>
              <a:ahLst/>
              <a:cxnLst/>
              <a:rect l="l" t="t" r="r" b="b"/>
              <a:pathLst>
                <a:path w="41909" h="62864">
                  <a:moveTo>
                    <a:pt x="37983" y="0"/>
                  </a:moveTo>
                  <a:lnTo>
                    <a:pt x="0" y="20866"/>
                  </a:lnTo>
                  <a:lnTo>
                    <a:pt x="17572" y="49402"/>
                  </a:lnTo>
                  <a:lnTo>
                    <a:pt x="18133" y="49402"/>
                  </a:lnTo>
                  <a:lnTo>
                    <a:pt x="18133" y="49949"/>
                  </a:lnTo>
                  <a:lnTo>
                    <a:pt x="18710" y="49949"/>
                  </a:lnTo>
                  <a:lnTo>
                    <a:pt x="41382" y="62585"/>
                  </a:lnTo>
                  <a:lnTo>
                    <a:pt x="41382" y="19202"/>
                  </a:lnTo>
                  <a:lnTo>
                    <a:pt x="28347" y="28549"/>
                  </a:lnTo>
                  <a:lnTo>
                    <a:pt x="37983" y="0"/>
                  </a:lnTo>
                  <a:close/>
                </a:path>
              </a:pathLst>
            </a:custGeom>
            <a:solidFill>
              <a:srgbClr val="FFC100"/>
            </a:solidFill>
          </p:spPr>
          <p:txBody>
            <a:bodyPr wrap="square" lIns="0" tIns="0" rIns="0" bIns="0" rtlCol="0"/>
            <a:lstStyle/>
            <a:p>
              <a:endParaRPr/>
            </a:p>
          </p:txBody>
        </p:sp>
        <p:sp>
          <p:nvSpPr>
            <p:cNvPr id="47" name="object 46">
              <a:extLst>
                <a:ext uri="{FF2B5EF4-FFF2-40B4-BE49-F238E27FC236}">
                  <a16:creationId xmlns:a16="http://schemas.microsoft.com/office/drawing/2014/main" id="{1E1113CB-BB25-DEE1-0854-6747C3EF869B}"/>
                </a:ext>
              </a:extLst>
            </p:cNvPr>
            <p:cNvSpPr/>
            <p:nvPr/>
          </p:nvSpPr>
          <p:spPr>
            <a:xfrm>
              <a:off x="849196" y="2833624"/>
              <a:ext cx="41910" cy="62865"/>
            </a:xfrm>
            <a:custGeom>
              <a:avLst/>
              <a:gdLst/>
              <a:ahLst/>
              <a:cxnLst/>
              <a:rect l="l" t="t" r="r" b="b"/>
              <a:pathLst>
                <a:path w="41909" h="62864">
                  <a:moveTo>
                    <a:pt x="37983" y="0"/>
                  </a:moveTo>
                  <a:lnTo>
                    <a:pt x="0" y="20866"/>
                  </a:lnTo>
                  <a:lnTo>
                    <a:pt x="17572" y="49402"/>
                  </a:lnTo>
                  <a:lnTo>
                    <a:pt x="18133" y="49402"/>
                  </a:lnTo>
                  <a:lnTo>
                    <a:pt x="18133" y="49949"/>
                  </a:lnTo>
                  <a:lnTo>
                    <a:pt x="18710" y="49949"/>
                  </a:lnTo>
                  <a:lnTo>
                    <a:pt x="41382" y="62585"/>
                  </a:lnTo>
                  <a:lnTo>
                    <a:pt x="41382" y="19202"/>
                  </a:lnTo>
                  <a:lnTo>
                    <a:pt x="28347" y="28549"/>
                  </a:lnTo>
                  <a:lnTo>
                    <a:pt x="37983" y="0"/>
                  </a:lnTo>
                  <a:close/>
                </a:path>
              </a:pathLst>
            </a:custGeom>
            <a:solidFill>
              <a:srgbClr val="000000"/>
            </a:solidFill>
          </p:spPr>
          <p:txBody>
            <a:bodyPr wrap="square" lIns="0" tIns="0" rIns="0" bIns="0" rtlCol="0"/>
            <a:lstStyle/>
            <a:p>
              <a:endParaRPr/>
            </a:p>
          </p:txBody>
        </p:sp>
        <p:sp>
          <p:nvSpPr>
            <p:cNvPr id="48" name="object 47">
              <a:extLst>
                <a:ext uri="{FF2B5EF4-FFF2-40B4-BE49-F238E27FC236}">
                  <a16:creationId xmlns:a16="http://schemas.microsoft.com/office/drawing/2014/main" id="{E784E8EE-4070-522D-15B0-8ECA300617CD}"/>
                </a:ext>
              </a:extLst>
            </p:cNvPr>
            <p:cNvSpPr/>
            <p:nvPr/>
          </p:nvSpPr>
          <p:spPr>
            <a:xfrm>
              <a:off x="788541" y="2632443"/>
              <a:ext cx="187325" cy="264160"/>
            </a:xfrm>
            <a:custGeom>
              <a:avLst/>
              <a:gdLst/>
              <a:ahLst/>
              <a:cxnLst/>
              <a:rect l="l" t="t" r="r" b="b"/>
              <a:pathLst>
                <a:path w="187325" h="264160">
                  <a:moveTo>
                    <a:pt x="160228" y="0"/>
                  </a:moveTo>
                  <a:lnTo>
                    <a:pt x="153719" y="0"/>
                  </a:lnTo>
                  <a:lnTo>
                    <a:pt x="149895" y="838"/>
                  </a:lnTo>
                  <a:lnTo>
                    <a:pt x="146258" y="2451"/>
                  </a:lnTo>
                  <a:lnTo>
                    <a:pt x="9057" y="79311"/>
                  </a:lnTo>
                  <a:lnTo>
                    <a:pt x="5659" y="82600"/>
                  </a:lnTo>
                  <a:lnTo>
                    <a:pt x="3959" y="86436"/>
                  </a:lnTo>
                  <a:lnTo>
                    <a:pt x="2260" y="89725"/>
                  </a:lnTo>
                  <a:lnTo>
                    <a:pt x="1121" y="93040"/>
                  </a:lnTo>
                  <a:lnTo>
                    <a:pt x="1121" y="240156"/>
                  </a:lnTo>
                  <a:lnTo>
                    <a:pt x="0" y="250583"/>
                  </a:lnTo>
                  <a:lnTo>
                    <a:pt x="15873" y="258813"/>
                  </a:lnTo>
                  <a:lnTo>
                    <a:pt x="23588" y="263702"/>
                  </a:lnTo>
                  <a:lnTo>
                    <a:pt x="34584" y="263702"/>
                  </a:lnTo>
                  <a:lnTo>
                    <a:pt x="37184" y="263258"/>
                  </a:lnTo>
                  <a:lnTo>
                    <a:pt x="39683" y="262115"/>
                  </a:lnTo>
                  <a:lnTo>
                    <a:pt x="39683" y="227533"/>
                  </a:lnTo>
                  <a:lnTo>
                    <a:pt x="142281" y="170980"/>
                  </a:lnTo>
                  <a:lnTo>
                    <a:pt x="148088" y="166511"/>
                  </a:lnTo>
                  <a:lnTo>
                    <a:pt x="152561" y="160756"/>
                  </a:lnTo>
                  <a:lnTo>
                    <a:pt x="155438" y="154077"/>
                  </a:lnTo>
                  <a:lnTo>
                    <a:pt x="156456" y="146837"/>
                  </a:lnTo>
                  <a:lnTo>
                    <a:pt x="156456" y="37033"/>
                  </a:lnTo>
                  <a:lnTo>
                    <a:pt x="187081" y="25514"/>
                  </a:lnTo>
                  <a:lnTo>
                    <a:pt x="162930" y="431"/>
                  </a:lnTo>
                  <a:lnTo>
                    <a:pt x="160228" y="0"/>
                  </a:lnTo>
                  <a:close/>
                </a:path>
              </a:pathLst>
            </a:custGeom>
            <a:solidFill>
              <a:srgbClr val="FFC100"/>
            </a:solidFill>
          </p:spPr>
          <p:txBody>
            <a:bodyPr wrap="square" lIns="0" tIns="0" rIns="0" bIns="0" rtlCol="0"/>
            <a:lstStyle/>
            <a:p>
              <a:endParaRPr/>
            </a:p>
          </p:txBody>
        </p:sp>
        <p:sp>
          <p:nvSpPr>
            <p:cNvPr id="49" name="object 48">
              <a:extLst>
                <a:ext uri="{FF2B5EF4-FFF2-40B4-BE49-F238E27FC236}">
                  <a16:creationId xmlns:a16="http://schemas.microsoft.com/office/drawing/2014/main" id="{1B757A4A-25BF-8E9C-55A2-FA80FDE69E54}"/>
                </a:ext>
              </a:extLst>
            </p:cNvPr>
            <p:cNvSpPr/>
            <p:nvPr/>
          </p:nvSpPr>
          <p:spPr>
            <a:xfrm>
              <a:off x="788541" y="2632443"/>
              <a:ext cx="187325" cy="264160"/>
            </a:xfrm>
            <a:custGeom>
              <a:avLst/>
              <a:gdLst/>
              <a:ahLst/>
              <a:cxnLst/>
              <a:rect l="l" t="t" r="r" b="b"/>
              <a:pathLst>
                <a:path w="187325" h="264160">
                  <a:moveTo>
                    <a:pt x="160228" y="0"/>
                  </a:moveTo>
                  <a:lnTo>
                    <a:pt x="153719" y="0"/>
                  </a:lnTo>
                  <a:lnTo>
                    <a:pt x="149895" y="838"/>
                  </a:lnTo>
                  <a:lnTo>
                    <a:pt x="146258" y="2451"/>
                  </a:lnTo>
                  <a:lnTo>
                    <a:pt x="9057" y="79311"/>
                  </a:lnTo>
                  <a:lnTo>
                    <a:pt x="5659" y="82600"/>
                  </a:lnTo>
                  <a:lnTo>
                    <a:pt x="3959" y="86436"/>
                  </a:lnTo>
                  <a:lnTo>
                    <a:pt x="2260" y="89725"/>
                  </a:lnTo>
                  <a:lnTo>
                    <a:pt x="1121" y="93040"/>
                  </a:lnTo>
                  <a:lnTo>
                    <a:pt x="1121" y="240156"/>
                  </a:lnTo>
                  <a:lnTo>
                    <a:pt x="0" y="250583"/>
                  </a:lnTo>
                  <a:lnTo>
                    <a:pt x="15873" y="258813"/>
                  </a:lnTo>
                  <a:lnTo>
                    <a:pt x="23588" y="263702"/>
                  </a:lnTo>
                  <a:lnTo>
                    <a:pt x="34584" y="263702"/>
                  </a:lnTo>
                  <a:lnTo>
                    <a:pt x="37184" y="263258"/>
                  </a:lnTo>
                  <a:lnTo>
                    <a:pt x="39683" y="262115"/>
                  </a:lnTo>
                  <a:lnTo>
                    <a:pt x="39683" y="227533"/>
                  </a:lnTo>
                  <a:lnTo>
                    <a:pt x="142281" y="170980"/>
                  </a:lnTo>
                  <a:lnTo>
                    <a:pt x="148088" y="166511"/>
                  </a:lnTo>
                  <a:lnTo>
                    <a:pt x="152561" y="160756"/>
                  </a:lnTo>
                  <a:lnTo>
                    <a:pt x="155438" y="154077"/>
                  </a:lnTo>
                  <a:lnTo>
                    <a:pt x="156456" y="146837"/>
                  </a:lnTo>
                  <a:lnTo>
                    <a:pt x="156456" y="37033"/>
                  </a:lnTo>
                  <a:lnTo>
                    <a:pt x="187081" y="25514"/>
                  </a:lnTo>
                  <a:lnTo>
                    <a:pt x="162930" y="431"/>
                  </a:lnTo>
                  <a:lnTo>
                    <a:pt x="160228" y="0"/>
                  </a:lnTo>
                  <a:close/>
                </a:path>
              </a:pathLst>
            </a:custGeom>
            <a:solidFill>
              <a:srgbClr val="000000"/>
            </a:solidFill>
          </p:spPr>
          <p:txBody>
            <a:bodyPr wrap="square" lIns="0" tIns="0" rIns="0" bIns="0" rtlCol="0"/>
            <a:lstStyle/>
            <a:p>
              <a:endParaRPr/>
            </a:p>
          </p:txBody>
        </p:sp>
        <p:sp>
          <p:nvSpPr>
            <p:cNvPr id="50" name="object 49">
              <a:extLst>
                <a:ext uri="{FF2B5EF4-FFF2-40B4-BE49-F238E27FC236}">
                  <a16:creationId xmlns:a16="http://schemas.microsoft.com/office/drawing/2014/main" id="{CE00DDFE-F8D5-96CE-0D61-1CD3E96FEEC3}"/>
                </a:ext>
              </a:extLst>
            </p:cNvPr>
            <p:cNvSpPr/>
            <p:nvPr/>
          </p:nvSpPr>
          <p:spPr>
            <a:xfrm>
              <a:off x="792501" y="2632443"/>
              <a:ext cx="183121" cy="263829"/>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4438599" cy="505267"/>
          </a:xfrm>
          <a:prstGeom prst="rect">
            <a:avLst/>
          </a:prstGeom>
        </p:spPr>
        <p:txBody>
          <a:bodyPr vert="horz" wrap="square" lIns="0" tIns="12700" rIns="0" bIns="0" rtlCol="0">
            <a:spAutoFit/>
          </a:bodyPr>
          <a:lstStyle/>
          <a:p>
            <a:pPr lvl="0"/>
            <a:r>
              <a:rPr lang="en-IN" sz="3200" dirty="0">
                <a:latin typeface="+mn-lt"/>
              </a:rPr>
              <a:t>Model evaluation</a:t>
            </a:r>
          </a:p>
        </p:txBody>
      </p:sp>
      <p:sp>
        <p:nvSpPr>
          <p:cNvPr id="3" name="object 3"/>
          <p:cNvSpPr txBox="1"/>
          <p:nvPr/>
        </p:nvSpPr>
        <p:spPr>
          <a:xfrm>
            <a:off x="304800" y="1174734"/>
            <a:ext cx="3802964" cy="3585149"/>
          </a:xfrm>
          <a:prstGeom prst="rect">
            <a:avLst/>
          </a:prstGeom>
        </p:spPr>
        <p:txBody>
          <a:bodyPr vert="horz" wrap="square" lIns="0" tIns="12700" rIns="0" bIns="0" rtlCol="0">
            <a:spAutoFit/>
          </a:bodyPr>
          <a:lstStyle/>
          <a:p>
            <a:pPr marL="183515" marR="20320" indent="-171450" algn="just">
              <a:lnSpc>
                <a:spcPct val="150000"/>
              </a:lnSpc>
              <a:spcBef>
                <a:spcPts val="100"/>
              </a:spcBef>
              <a:buFont typeface="Arial" panose="020B0604020202020204" pitchFamily="34" charset="0"/>
              <a:buChar char="•"/>
              <a:tabLst>
                <a:tab pos="332740" algn="l"/>
                <a:tab pos="333375" algn="l"/>
              </a:tabLst>
            </a:pPr>
            <a:r>
              <a:rPr lang="en-IN" sz="1200" dirty="0"/>
              <a:t>Since this study concerns price predictions, it's important to consider how price distributions in regression models are skewed right, as shown in the </a:t>
            </a:r>
            <a:r>
              <a:rPr lang="en-IN" sz="1200" dirty="0" err="1"/>
              <a:t>distplot</a:t>
            </a:r>
            <a:r>
              <a:rPr lang="en-IN" sz="1200" dirty="0"/>
              <a:t> diagram of the actual data set below. For any fixed value of X (independent / predictor variable), the Y value (price / dependent / target variable) prediction will be inaccurately higher than it actually is and should be corrected for. To solve this problem, a log transformation is used to scale the price, thereby helping to generate more accurate predictions of the actual target values. For this reason, evaluations of ML model accuracies are calculated based on Root Mean Squared Log Error (RMSLE) &amp; the Coefficient of Determination (R2).</a:t>
            </a:r>
            <a:endParaRPr lang="en-IN" sz="1000" dirty="0">
              <a:effectLst/>
            </a:endParaRP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51" name="Picture 50" descr="Chart, histogram&#10;&#10;Description automatically generated">
            <a:extLst>
              <a:ext uri="{FF2B5EF4-FFF2-40B4-BE49-F238E27FC236}">
                <a16:creationId xmlns:a16="http://schemas.microsoft.com/office/drawing/2014/main" id="{A38A6452-313F-18C6-C913-C490CBFB4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198382"/>
            <a:ext cx="4648200" cy="3657600"/>
          </a:xfrm>
          <a:prstGeom prst="rect">
            <a:avLst/>
          </a:prstGeom>
          <a:noFill/>
          <a:ln>
            <a:solidFill>
              <a:schemeClr val="tx1"/>
            </a:solidFill>
          </a:ln>
        </p:spPr>
      </p:pic>
    </p:spTree>
    <p:extLst>
      <p:ext uri="{BB962C8B-B14F-4D97-AF65-F5344CB8AC3E}">
        <p14:creationId xmlns:p14="http://schemas.microsoft.com/office/powerpoint/2010/main" val="352694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505267"/>
          </a:xfrm>
          <a:prstGeom prst="rect">
            <a:avLst/>
          </a:prstGeom>
        </p:spPr>
        <p:txBody>
          <a:bodyPr vert="horz" wrap="square" lIns="0" tIns="12700" rIns="0" bIns="0" rtlCol="0">
            <a:spAutoFit/>
          </a:bodyPr>
          <a:lstStyle/>
          <a:p>
            <a:r>
              <a:rPr lang="en-IN" sz="3200" dirty="0">
                <a:latin typeface="+mn-lt"/>
              </a:rPr>
              <a:t>Comparison - Machine Learning Model Performance </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6" name="Picture 5" descr="Table&#10;&#10;Description automatically generated">
            <a:extLst>
              <a:ext uri="{FF2B5EF4-FFF2-40B4-BE49-F238E27FC236}">
                <a16:creationId xmlns:a16="http://schemas.microsoft.com/office/drawing/2014/main" id="{12C41A78-9AF9-8798-D43D-46BA50E04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34" y="1276350"/>
            <a:ext cx="7019731" cy="3309710"/>
          </a:xfrm>
          <a:prstGeom prst="rect">
            <a:avLst/>
          </a:prstGeom>
          <a:ln>
            <a:solidFill>
              <a:schemeClr val="tx1"/>
            </a:solidFill>
          </a:ln>
        </p:spPr>
      </p:pic>
    </p:spTree>
    <p:extLst>
      <p:ext uri="{BB962C8B-B14F-4D97-AF65-F5344CB8AC3E}">
        <p14:creationId xmlns:p14="http://schemas.microsoft.com/office/powerpoint/2010/main" val="2275370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505267"/>
          </a:xfrm>
          <a:prstGeom prst="rect">
            <a:avLst/>
          </a:prstGeom>
        </p:spPr>
        <p:txBody>
          <a:bodyPr vert="horz" wrap="square" lIns="0" tIns="12700" rIns="0" bIns="0" rtlCol="0">
            <a:spAutoFit/>
          </a:bodyPr>
          <a:lstStyle/>
          <a:p>
            <a:r>
              <a:rPr lang="en-IN" sz="3200" dirty="0">
                <a:latin typeface="+mn-lt"/>
              </a:rPr>
              <a:t>Comparison - Machine Learning Model Performance </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5" name="TextBox 4">
            <a:extLst>
              <a:ext uri="{FF2B5EF4-FFF2-40B4-BE49-F238E27FC236}">
                <a16:creationId xmlns:a16="http://schemas.microsoft.com/office/drawing/2014/main" id="{7E5365D8-F70B-873B-51E1-56145103E250}"/>
              </a:ext>
            </a:extLst>
          </p:cNvPr>
          <p:cNvSpPr txBox="1"/>
          <p:nvPr/>
        </p:nvSpPr>
        <p:spPr>
          <a:xfrm>
            <a:off x="264221" y="1029809"/>
            <a:ext cx="5340299" cy="3664658"/>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IN" sz="1200" dirty="0">
                <a:solidFill>
                  <a:srgbClr val="23282D"/>
                </a:solidFill>
                <a:effectLst/>
                <a:latin typeface="Calibri" panose="020F0502020204030204" pitchFamily="34" charset="0"/>
              </a:rPr>
              <a:t>Of the eight different ML models we explored, five produced prediction accuracies of 90% which is a substantial result. These algorithms were Linear Regression, Ridge, Lasso, KNN, Random Forest Regressor, Bagging Regressor, </a:t>
            </a:r>
            <a:r>
              <a:rPr lang="en-IN" sz="1200" dirty="0" err="1">
                <a:solidFill>
                  <a:srgbClr val="23282D"/>
                </a:solidFill>
                <a:effectLst/>
                <a:latin typeface="Calibri" panose="020F0502020204030204" pitchFamily="34" charset="0"/>
              </a:rPr>
              <a:t>Adaboost</a:t>
            </a:r>
            <a:r>
              <a:rPr lang="en-IN" sz="1200" dirty="0">
                <a:solidFill>
                  <a:srgbClr val="23282D"/>
                </a:solidFill>
                <a:effectLst/>
                <a:latin typeface="Calibri" panose="020F0502020204030204" pitchFamily="34" charset="0"/>
              </a:rPr>
              <a:t> Regressor, and </a:t>
            </a:r>
            <a:r>
              <a:rPr lang="en-IN" sz="1200" dirty="0" err="1">
                <a:solidFill>
                  <a:srgbClr val="23282D"/>
                </a:solidFill>
                <a:effectLst/>
                <a:latin typeface="Calibri" panose="020F0502020204030204" pitchFamily="34" charset="0"/>
              </a:rPr>
              <a:t>XGBoost</a:t>
            </a:r>
            <a:r>
              <a:rPr lang="en-IN" sz="1200" dirty="0">
                <a:solidFill>
                  <a:srgbClr val="23282D"/>
                </a:solidFill>
                <a:effectLst/>
                <a:latin typeface="Calibri" panose="020F0502020204030204" pitchFamily="34" charset="0"/>
              </a:rPr>
              <a:t> Regressor .By performing different models, we were able to learn more about the data set and the relative importance of the variables. </a:t>
            </a:r>
            <a:endParaRPr lang="en-IN" sz="1200" dirty="0">
              <a:solidFill>
                <a:srgbClr val="23282D"/>
              </a:solidFill>
              <a:latin typeface="Calibri" panose="020F0502020204030204" pitchFamily="34" charset="0"/>
            </a:endParaRPr>
          </a:p>
          <a:p>
            <a:pPr marL="171450" indent="-171450" algn="just">
              <a:lnSpc>
                <a:spcPct val="150000"/>
              </a:lnSpc>
              <a:buFont typeface="Arial" panose="020B0604020202020204" pitchFamily="34" charset="0"/>
              <a:buChar char="•"/>
            </a:pPr>
            <a:endParaRPr lang="en-IN" sz="1200" dirty="0">
              <a:solidFill>
                <a:srgbClr val="23282D"/>
              </a:solidFill>
              <a:effectLst/>
              <a:latin typeface="Calibri" panose="020F0502020204030204" pitchFamily="34" charset="0"/>
            </a:endParaRPr>
          </a:p>
          <a:p>
            <a:pPr marL="171450" indent="-171450" algn="just">
              <a:lnSpc>
                <a:spcPct val="150000"/>
              </a:lnSpc>
              <a:buFont typeface="Arial" panose="020B0604020202020204" pitchFamily="34" charset="0"/>
              <a:buChar char="•"/>
            </a:pPr>
            <a:r>
              <a:rPr lang="en-IN" sz="1200" dirty="0">
                <a:solidFill>
                  <a:srgbClr val="23282D"/>
                </a:solidFill>
                <a:effectLst/>
                <a:latin typeface="Calibri" panose="020F0502020204030204" pitchFamily="34" charset="0"/>
              </a:rPr>
              <a:t>As each ML algorithm was applied, information regarding the four statistical measures observed in the table above was gathered in order to assess the suitability of the ML model in meeting our studies objective of accurately predicting car </a:t>
            </a:r>
            <a:r>
              <a:rPr lang="en-IN" sz="1200" dirty="0" err="1">
                <a:solidFill>
                  <a:srgbClr val="23282D"/>
                </a:solidFill>
                <a:effectLst/>
                <a:latin typeface="Calibri" panose="020F0502020204030204" pitchFamily="34" charset="0"/>
              </a:rPr>
              <a:t>prices.</a:t>
            </a:r>
            <a:r>
              <a:rPr lang="en-IN" sz="1200" dirty="0" err="1">
                <a:solidFill>
                  <a:srgbClr val="23282D"/>
                </a:solidFill>
                <a:latin typeface="Calibri" panose="020F0502020204030204" pitchFamily="34" charset="0"/>
              </a:rPr>
              <a:t>The</a:t>
            </a:r>
            <a:r>
              <a:rPr lang="en-IN" sz="1200" dirty="0">
                <a:solidFill>
                  <a:srgbClr val="23282D"/>
                </a:solidFill>
                <a:latin typeface="Calibri" panose="020F0502020204030204" pitchFamily="34" charset="0"/>
              </a:rPr>
              <a:t> first three models were based in linear regression and were all found to be unsuitable for our prediction needs based on their poor MSLE, Root MSLE and R2 scores. </a:t>
            </a:r>
          </a:p>
        </p:txBody>
      </p:sp>
      <p:sp>
        <p:nvSpPr>
          <p:cNvPr id="9" name="object 7">
            <a:extLst>
              <a:ext uri="{FF2B5EF4-FFF2-40B4-BE49-F238E27FC236}">
                <a16:creationId xmlns:a16="http://schemas.microsoft.com/office/drawing/2014/main" id="{9A304DB5-FA38-AC10-E6C5-F59EFB2FACC6}"/>
              </a:ext>
            </a:extLst>
          </p:cNvPr>
          <p:cNvSpPr/>
          <p:nvPr/>
        </p:nvSpPr>
        <p:spPr>
          <a:xfrm>
            <a:off x="6209630" y="1202702"/>
            <a:ext cx="2400970" cy="352543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586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505267"/>
          </a:xfrm>
          <a:prstGeom prst="rect">
            <a:avLst/>
          </a:prstGeom>
        </p:spPr>
        <p:txBody>
          <a:bodyPr vert="horz" wrap="square" lIns="0" tIns="12700" rIns="0" bIns="0" rtlCol="0">
            <a:spAutoFit/>
          </a:bodyPr>
          <a:lstStyle/>
          <a:p>
            <a:r>
              <a:rPr lang="en-IN" sz="3200" dirty="0">
                <a:latin typeface="+mn-lt"/>
              </a:rPr>
              <a:t>Model selection - </a:t>
            </a:r>
            <a:r>
              <a:rPr lang="en-IN" sz="3200" dirty="0" err="1">
                <a:latin typeface="+mn-lt"/>
              </a:rPr>
              <a:t>XGBoost</a:t>
            </a:r>
            <a:r>
              <a:rPr lang="en-IN" sz="3200" dirty="0">
                <a:latin typeface="+mn-lt"/>
              </a:rPr>
              <a:t> ensemble model</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5" name="TextBox 4">
            <a:extLst>
              <a:ext uri="{FF2B5EF4-FFF2-40B4-BE49-F238E27FC236}">
                <a16:creationId xmlns:a16="http://schemas.microsoft.com/office/drawing/2014/main" id="{7E5365D8-F70B-873B-51E1-56145103E250}"/>
              </a:ext>
            </a:extLst>
          </p:cNvPr>
          <p:cNvSpPr txBox="1"/>
          <p:nvPr/>
        </p:nvSpPr>
        <p:spPr>
          <a:xfrm>
            <a:off x="3733800" y="1200150"/>
            <a:ext cx="4686300" cy="3387659"/>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IN" sz="1200" dirty="0"/>
              <a:t>The most suited algorithm was found to be the </a:t>
            </a:r>
            <a:r>
              <a:rPr lang="en-IN" sz="1200" dirty="0" err="1"/>
              <a:t>XGBoost</a:t>
            </a:r>
            <a:r>
              <a:rPr lang="en-IN" sz="1200" dirty="0"/>
              <a:t> ensemble-based ML model. </a:t>
            </a:r>
          </a:p>
          <a:p>
            <a:pPr marL="171450" indent="-171450" algn="just">
              <a:lnSpc>
                <a:spcPct val="150000"/>
              </a:lnSpc>
              <a:buFont typeface="Arial" panose="020B0604020202020204" pitchFamily="34" charset="0"/>
              <a:buChar char="•"/>
            </a:pPr>
            <a:endParaRPr lang="en-IN" sz="1200" dirty="0"/>
          </a:p>
          <a:p>
            <a:pPr marL="171450" indent="-171450" algn="just">
              <a:lnSpc>
                <a:spcPct val="150000"/>
              </a:lnSpc>
              <a:buFont typeface="Arial" panose="020B0604020202020204" pitchFamily="34" charset="0"/>
              <a:buChar char="•"/>
            </a:pPr>
            <a:r>
              <a:rPr lang="en-IN" sz="1200" dirty="0"/>
              <a:t>The advantage of the </a:t>
            </a:r>
            <a:r>
              <a:rPr lang="en-IN" sz="1200" dirty="0" err="1"/>
              <a:t>XGBoost</a:t>
            </a:r>
            <a:r>
              <a:rPr lang="en-IN" sz="1200" dirty="0"/>
              <a:t> model is its scalable and accurate implementation of gradient boosting techniques and several advanced features for model tuning, computing environments and algorithm enhancement. </a:t>
            </a:r>
            <a:r>
              <a:rPr lang="en-IN" sz="1200" dirty="0" err="1"/>
              <a:t>XGBoost</a:t>
            </a:r>
            <a:r>
              <a:rPr lang="en-IN" sz="1200" dirty="0"/>
              <a:t> can perform the three main forms of gradient boosting (Gradient Boosting (GB), Stochastic GB and Regularized GB) and is robust enough to support fine tuning and addition of regularization parameters. The 93.48% accuracy model established here provides a jumping off point for further/future exploration. </a:t>
            </a:r>
          </a:p>
        </p:txBody>
      </p:sp>
      <p:sp>
        <p:nvSpPr>
          <p:cNvPr id="7" name="object 7">
            <a:extLst>
              <a:ext uri="{FF2B5EF4-FFF2-40B4-BE49-F238E27FC236}">
                <a16:creationId xmlns:a16="http://schemas.microsoft.com/office/drawing/2014/main" id="{1E13DEB4-D4E0-550C-D02F-D8E604DCF9F5}"/>
              </a:ext>
            </a:extLst>
          </p:cNvPr>
          <p:cNvSpPr/>
          <p:nvPr/>
        </p:nvSpPr>
        <p:spPr>
          <a:xfrm>
            <a:off x="782009" y="1036275"/>
            <a:ext cx="1807521" cy="377178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3687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505267"/>
          </a:xfrm>
          <a:prstGeom prst="rect">
            <a:avLst/>
          </a:prstGeom>
        </p:spPr>
        <p:txBody>
          <a:bodyPr vert="horz" wrap="square" lIns="0" tIns="12700" rIns="0" bIns="0" rtlCol="0">
            <a:spAutoFit/>
          </a:bodyPr>
          <a:lstStyle/>
          <a:p>
            <a:r>
              <a:rPr lang="en-IN" sz="3200" dirty="0">
                <a:latin typeface="+mn-lt"/>
              </a:rPr>
              <a:t>Model selection - </a:t>
            </a:r>
            <a:r>
              <a:rPr lang="en-IN" sz="3200" dirty="0" err="1">
                <a:latin typeface="+mn-lt"/>
              </a:rPr>
              <a:t>XGBoost</a:t>
            </a:r>
            <a:r>
              <a:rPr lang="en-IN" sz="3200" dirty="0">
                <a:latin typeface="+mn-lt"/>
              </a:rPr>
              <a:t> ensemble model</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8" name="Picture 7" descr="Chart, timeline, bar chart&#10;&#10;Description automatically generated">
            <a:extLst>
              <a:ext uri="{FF2B5EF4-FFF2-40B4-BE49-F238E27FC236}">
                <a16:creationId xmlns:a16="http://schemas.microsoft.com/office/drawing/2014/main" id="{1BEB4914-A7AD-C5F1-D37A-0FEE9A98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148283"/>
            <a:ext cx="4038600" cy="3422395"/>
          </a:xfrm>
          <a:prstGeom prst="rect">
            <a:avLst/>
          </a:prstGeom>
          <a:ln>
            <a:solidFill>
              <a:schemeClr val="tx1"/>
            </a:solidFill>
          </a:ln>
        </p:spPr>
      </p:pic>
      <p:sp>
        <p:nvSpPr>
          <p:cNvPr id="5" name="TextBox 4">
            <a:extLst>
              <a:ext uri="{FF2B5EF4-FFF2-40B4-BE49-F238E27FC236}">
                <a16:creationId xmlns:a16="http://schemas.microsoft.com/office/drawing/2014/main" id="{4BE7CF48-16DD-2D55-61A5-E12DE3D95D5D}"/>
              </a:ext>
            </a:extLst>
          </p:cNvPr>
          <p:cNvSpPr txBox="1"/>
          <p:nvPr/>
        </p:nvSpPr>
        <p:spPr>
          <a:xfrm>
            <a:off x="0" y="1581150"/>
            <a:ext cx="4635500" cy="2556662"/>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IN" sz="1200" dirty="0">
                <a:solidFill>
                  <a:srgbClr val="23282D"/>
                </a:solidFill>
              </a:rPr>
              <a:t>The relative importance of the features/variables generated by these early models provided useful insights however, since they indicated that several factors were influencing car price. </a:t>
            </a:r>
          </a:p>
          <a:p>
            <a:pPr algn="just">
              <a:lnSpc>
                <a:spcPct val="150000"/>
              </a:lnSpc>
            </a:pPr>
            <a:endParaRPr lang="en-IN" sz="1200" dirty="0">
              <a:solidFill>
                <a:srgbClr val="23282D"/>
              </a:solidFill>
            </a:endParaRPr>
          </a:p>
          <a:p>
            <a:pPr marL="171450" indent="-171450" algn="just">
              <a:lnSpc>
                <a:spcPct val="150000"/>
              </a:lnSpc>
              <a:buFont typeface="Arial" panose="020B0604020202020204" pitchFamily="34" charset="0"/>
              <a:buChar char="•"/>
            </a:pPr>
            <a:r>
              <a:rPr lang="en-IN" sz="1200" dirty="0">
                <a:solidFill>
                  <a:srgbClr val="23282D"/>
                </a:solidFill>
              </a:rPr>
              <a:t>As we performed more learning models on the data, a few tendencies became apparent in that relative importance of features were always found to be most for both “'odometer’, “</a:t>
            </a:r>
            <a:r>
              <a:rPr lang="en-IN" sz="1200" dirty="0" err="1">
                <a:solidFill>
                  <a:srgbClr val="23282D"/>
                </a:solidFill>
              </a:rPr>
              <a:t>Fuel_urben</a:t>
            </a:r>
            <a:r>
              <a:rPr lang="en-IN" sz="1200" dirty="0">
                <a:solidFill>
                  <a:srgbClr val="23282D"/>
                </a:solidFill>
              </a:rPr>
              <a:t>” and then a handful of others. </a:t>
            </a:r>
          </a:p>
          <a:p>
            <a:pPr marL="171450" indent="-171450" algn="just">
              <a:lnSpc>
                <a:spcPct val="15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413444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505267"/>
          </a:xfrm>
          <a:prstGeom prst="rect">
            <a:avLst/>
          </a:prstGeom>
        </p:spPr>
        <p:txBody>
          <a:bodyPr vert="horz" wrap="square" lIns="0" tIns="12700" rIns="0" bIns="0" rtlCol="0">
            <a:spAutoFit/>
          </a:bodyPr>
          <a:lstStyle/>
          <a:p>
            <a:r>
              <a:rPr lang="en-IN" sz="3200" dirty="0">
                <a:latin typeface="+mn-lt"/>
              </a:rPr>
              <a:t>Model selection - </a:t>
            </a:r>
            <a:r>
              <a:rPr lang="en-IN" sz="3200" dirty="0" err="1">
                <a:latin typeface="+mn-lt"/>
              </a:rPr>
              <a:t>XGBoost</a:t>
            </a:r>
            <a:r>
              <a:rPr lang="en-IN" sz="3200" dirty="0">
                <a:latin typeface="+mn-lt"/>
              </a:rPr>
              <a:t> ensemble model</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6" name="Picture 5" descr="Chart, bar chart&#10;&#10;Description automatically generated">
            <a:extLst>
              <a:ext uri="{FF2B5EF4-FFF2-40B4-BE49-F238E27FC236}">
                <a16:creationId xmlns:a16="http://schemas.microsoft.com/office/drawing/2014/main" id="{122E0F60-7EEA-9EDC-FC78-A02C7C992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46" y="1885950"/>
            <a:ext cx="4461805" cy="2677083"/>
          </a:xfrm>
          <a:prstGeom prst="rect">
            <a:avLst/>
          </a:prstGeom>
          <a:ln>
            <a:solidFill>
              <a:schemeClr val="tx1"/>
            </a:solidFill>
          </a:ln>
        </p:spPr>
      </p:pic>
      <p:sp>
        <p:nvSpPr>
          <p:cNvPr id="10" name="object 7">
            <a:extLst>
              <a:ext uri="{FF2B5EF4-FFF2-40B4-BE49-F238E27FC236}">
                <a16:creationId xmlns:a16="http://schemas.microsoft.com/office/drawing/2014/main" id="{F835D2C0-ED63-FB98-22EF-E24F786070EB}"/>
              </a:ext>
            </a:extLst>
          </p:cNvPr>
          <p:cNvSpPr/>
          <p:nvPr/>
        </p:nvSpPr>
        <p:spPr>
          <a:xfrm>
            <a:off x="6209630" y="1202702"/>
            <a:ext cx="2400970" cy="3525431"/>
          </a:xfrm>
          <a:prstGeom prst="rect">
            <a:avLst/>
          </a:prstGeom>
          <a:blipFill>
            <a:blip r:embed="rId3" cstate="print"/>
            <a:stretch>
              <a:fillRect/>
            </a:stretch>
          </a:blipFill>
        </p:spPr>
        <p:txBody>
          <a:bodyPr wrap="square" lIns="0" tIns="0" rIns="0" bIns="0" rtlCol="0"/>
          <a:lstStyle/>
          <a:p>
            <a:endParaRPr/>
          </a:p>
        </p:txBody>
      </p:sp>
      <p:sp>
        <p:nvSpPr>
          <p:cNvPr id="12" name="TextBox 11">
            <a:extLst>
              <a:ext uri="{FF2B5EF4-FFF2-40B4-BE49-F238E27FC236}">
                <a16:creationId xmlns:a16="http://schemas.microsoft.com/office/drawing/2014/main" id="{AA790EAD-DE39-A446-5B1D-C399757AFAF7}"/>
              </a:ext>
            </a:extLst>
          </p:cNvPr>
          <p:cNvSpPr txBox="1"/>
          <p:nvPr/>
        </p:nvSpPr>
        <p:spPr>
          <a:xfrm>
            <a:off x="693033" y="1202702"/>
            <a:ext cx="4614630" cy="461665"/>
          </a:xfrm>
          <a:prstGeom prst="rect">
            <a:avLst/>
          </a:prstGeom>
          <a:noFill/>
        </p:spPr>
        <p:txBody>
          <a:bodyPr wrap="square">
            <a:spAutoFit/>
          </a:bodyPr>
          <a:lstStyle/>
          <a:p>
            <a:pPr marL="332740" indent="-320675">
              <a:spcBef>
                <a:spcPts val="1000"/>
              </a:spcBef>
              <a:buFont typeface="Arial"/>
              <a:buChar char="●"/>
              <a:tabLst>
                <a:tab pos="332740" algn="l"/>
                <a:tab pos="333375" algn="l"/>
              </a:tabLst>
            </a:pPr>
            <a:r>
              <a:rPr lang="en-IN" sz="1200" dirty="0"/>
              <a:t>This graph shows that the error is not much. So the predicted value might actually be accurate.</a:t>
            </a:r>
          </a:p>
        </p:txBody>
      </p:sp>
    </p:spTree>
    <p:extLst>
      <p:ext uri="{BB962C8B-B14F-4D97-AF65-F5344CB8AC3E}">
        <p14:creationId xmlns:p14="http://schemas.microsoft.com/office/powerpoint/2010/main" val="48134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9448" y="593538"/>
            <a:ext cx="2641926" cy="505267"/>
          </a:xfrm>
          <a:prstGeom prst="rect">
            <a:avLst/>
          </a:prstGeom>
        </p:spPr>
        <p:txBody>
          <a:bodyPr vert="horz" wrap="square" lIns="0" tIns="12700" rIns="0" bIns="0" rtlCol="0">
            <a:spAutoFit/>
          </a:bodyPr>
          <a:lstStyle/>
          <a:p>
            <a:r>
              <a:rPr lang="en-US" sz="3200" dirty="0">
                <a:latin typeface="+mn-lt"/>
              </a:rPr>
              <a:t>CONCLUSION </a:t>
            </a:r>
            <a:endParaRPr lang="en-IN" sz="3200" dirty="0">
              <a:latin typeface="+mn-lt"/>
            </a:endParaRPr>
          </a:p>
        </p:txBody>
      </p:sp>
      <p:sp>
        <p:nvSpPr>
          <p:cNvPr id="3" name="object 3"/>
          <p:cNvSpPr txBox="1"/>
          <p:nvPr/>
        </p:nvSpPr>
        <p:spPr>
          <a:xfrm>
            <a:off x="3795915" y="1304321"/>
            <a:ext cx="4676470" cy="3227487"/>
          </a:xfrm>
          <a:prstGeom prst="rect">
            <a:avLst/>
          </a:prstGeom>
        </p:spPr>
        <p:txBody>
          <a:bodyPr vert="horz" wrap="square" lIns="0" tIns="8890" rIns="0" bIns="0" rtlCol="0">
            <a:spAutoFit/>
          </a:bodyPr>
          <a:lstStyle/>
          <a:p>
            <a:pPr marL="285750" indent="-285750" algn="just">
              <a:lnSpc>
                <a:spcPct val="150000"/>
              </a:lnSpc>
              <a:buFont typeface="Arial" panose="020B0604020202020204" pitchFamily="34" charset="0"/>
              <a:buChar char="•"/>
            </a:pPr>
            <a:r>
              <a:rPr lang="en-IN" sz="1200" dirty="0"/>
              <a:t>The process applied here provides great potential in becoming an actual price prediction application that can be used by the public. Although the complex manner in which the different features impact car pricing is constantly in flux, certain areas of importance were uncovered through exploration with eight distinct ML models. </a:t>
            </a:r>
          </a:p>
          <a:p>
            <a:pPr marL="285750" indent="-285750" algn="just">
              <a:lnSpc>
                <a:spcPct val="150000"/>
              </a:lnSpc>
              <a:buFont typeface="Arial" panose="020B0604020202020204" pitchFamily="34" charset="0"/>
              <a:buChar char="•"/>
            </a:pPr>
            <a:r>
              <a:rPr lang="en-IN" sz="1200" dirty="0"/>
              <a:t>A 93.48% accuracy rating is substantial theoretically, though differences between actual versus predicted prices due to error with this model could amount to hundreds or even thousands of dollars.</a:t>
            </a:r>
          </a:p>
          <a:p>
            <a:pPr marL="285750" indent="-285750" algn="just">
              <a:lnSpc>
                <a:spcPct val="150000"/>
              </a:lnSpc>
              <a:buFont typeface="Arial" panose="020B0604020202020204" pitchFamily="34" charset="0"/>
              <a:buChar char="•"/>
            </a:pPr>
            <a:r>
              <a:rPr lang="en-IN" sz="1200" dirty="0"/>
              <a:t>For buyers in the market, that would defeat the purpose of the prediction model. Ideally, a near 100% accuracy rating should be sought after to achieve a true "working" model. </a:t>
            </a:r>
          </a:p>
          <a:p>
            <a:pPr marL="12700" marR="233045">
              <a:lnSpc>
                <a:spcPct val="102299"/>
              </a:lnSpc>
              <a:spcBef>
                <a:spcPts val="70"/>
              </a:spcBef>
              <a:buAutoNum type="arabicPlain"/>
              <a:tabLst>
                <a:tab pos="205104" algn="l"/>
              </a:tabLst>
            </a:pPr>
            <a:endParaRPr sz="1100" dirty="0">
              <a:latin typeface="Verdana"/>
              <a:cs typeface="Verdana"/>
            </a:endParaRPr>
          </a:p>
        </p:txBody>
      </p:sp>
      <p:grpSp>
        <p:nvGrpSpPr>
          <p:cNvPr id="4" name="object 4"/>
          <p:cNvGrpSpPr/>
          <p:nvPr/>
        </p:nvGrpSpPr>
        <p:grpSpPr>
          <a:xfrm>
            <a:off x="816490" y="1640611"/>
            <a:ext cx="2726690" cy="2975610"/>
            <a:chOff x="816490" y="1640611"/>
            <a:chExt cx="2726690" cy="2975610"/>
          </a:xfrm>
        </p:grpSpPr>
        <p:sp>
          <p:nvSpPr>
            <p:cNvPr id="5" name="object 5"/>
            <p:cNvSpPr/>
            <p:nvPr/>
          </p:nvSpPr>
          <p:spPr>
            <a:xfrm>
              <a:off x="2433193" y="1855139"/>
              <a:ext cx="11430" cy="4445"/>
            </a:xfrm>
            <a:custGeom>
              <a:avLst/>
              <a:gdLst/>
              <a:ahLst/>
              <a:cxnLst/>
              <a:rect l="l" t="t" r="r" b="b"/>
              <a:pathLst>
                <a:path w="11430" h="4444">
                  <a:moveTo>
                    <a:pt x="4356" y="0"/>
                  </a:moveTo>
                  <a:lnTo>
                    <a:pt x="0" y="0"/>
                  </a:lnTo>
                  <a:lnTo>
                    <a:pt x="4356" y="2209"/>
                  </a:lnTo>
                  <a:lnTo>
                    <a:pt x="10845" y="4356"/>
                  </a:lnTo>
                  <a:lnTo>
                    <a:pt x="8699" y="2209"/>
                  </a:lnTo>
                  <a:lnTo>
                    <a:pt x="4356" y="0"/>
                  </a:lnTo>
                  <a:close/>
                </a:path>
              </a:pathLst>
            </a:custGeom>
            <a:solidFill>
              <a:srgbClr val="EBEBEB"/>
            </a:solidFill>
          </p:spPr>
          <p:txBody>
            <a:bodyPr wrap="square" lIns="0" tIns="0" rIns="0" bIns="0" rtlCol="0"/>
            <a:lstStyle/>
            <a:p>
              <a:endParaRPr/>
            </a:p>
          </p:txBody>
        </p:sp>
        <p:sp>
          <p:nvSpPr>
            <p:cNvPr id="6" name="object 6"/>
            <p:cNvSpPr/>
            <p:nvPr/>
          </p:nvSpPr>
          <p:spPr>
            <a:xfrm>
              <a:off x="2452687" y="1755482"/>
              <a:ext cx="117475" cy="165100"/>
            </a:xfrm>
            <a:custGeom>
              <a:avLst/>
              <a:gdLst/>
              <a:ahLst/>
              <a:cxnLst/>
              <a:rect l="l" t="t" r="r" b="b"/>
              <a:pathLst>
                <a:path w="117475" h="165100">
                  <a:moveTo>
                    <a:pt x="21691" y="132207"/>
                  </a:moveTo>
                  <a:lnTo>
                    <a:pt x="19545" y="130009"/>
                  </a:lnTo>
                  <a:lnTo>
                    <a:pt x="0" y="164693"/>
                  </a:lnTo>
                  <a:lnTo>
                    <a:pt x="21691" y="132207"/>
                  </a:lnTo>
                  <a:close/>
                </a:path>
                <a:path w="117475" h="165100">
                  <a:moveTo>
                    <a:pt x="117068" y="6489"/>
                  </a:moveTo>
                  <a:lnTo>
                    <a:pt x="110578" y="0"/>
                  </a:lnTo>
                  <a:lnTo>
                    <a:pt x="62890" y="65036"/>
                  </a:lnTo>
                  <a:lnTo>
                    <a:pt x="69380" y="67183"/>
                  </a:lnTo>
                  <a:lnTo>
                    <a:pt x="117068" y="6489"/>
                  </a:lnTo>
                  <a:close/>
                </a:path>
              </a:pathLst>
            </a:custGeom>
            <a:solidFill>
              <a:srgbClr val="37474F"/>
            </a:solidFill>
          </p:spPr>
          <p:txBody>
            <a:bodyPr wrap="square" lIns="0" tIns="0" rIns="0" bIns="0" rtlCol="0"/>
            <a:lstStyle/>
            <a:p>
              <a:endParaRPr/>
            </a:p>
          </p:txBody>
        </p:sp>
        <p:sp>
          <p:nvSpPr>
            <p:cNvPr id="7" name="object 7"/>
            <p:cNvSpPr/>
            <p:nvPr/>
          </p:nvSpPr>
          <p:spPr>
            <a:xfrm>
              <a:off x="816483" y="1907539"/>
              <a:ext cx="2347595" cy="2346960"/>
            </a:xfrm>
            <a:custGeom>
              <a:avLst/>
              <a:gdLst/>
              <a:ahLst/>
              <a:cxnLst/>
              <a:rect l="l" t="t" r="r" b="b"/>
              <a:pathLst>
                <a:path w="2347595" h="2346960">
                  <a:moveTo>
                    <a:pt x="2347099" y="0"/>
                  </a:moveTo>
                  <a:lnTo>
                    <a:pt x="0" y="0"/>
                  </a:lnTo>
                  <a:lnTo>
                    <a:pt x="0" y="25400"/>
                  </a:lnTo>
                  <a:lnTo>
                    <a:pt x="0" y="2319020"/>
                  </a:lnTo>
                  <a:lnTo>
                    <a:pt x="0" y="2346960"/>
                  </a:lnTo>
                  <a:lnTo>
                    <a:pt x="2347099" y="2346960"/>
                  </a:lnTo>
                  <a:lnTo>
                    <a:pt x="2347099" y="2319020"/>
                  </a:lnTo>
                  <a:lnTo>
                    <a:pt x="25984" y="2319020"/>
                  </a:lnTo>
                  <a:lnTo>
                    <a:pt x="25984" y="25400"/>
                  </a:lnTo>
                  <a:lnTo>
                    <a:pt x="2347099" y="25400"/>
                  </a:lnTo>
                  <a:lnTo>
                    <a:pt x="2347099" y="0"/>
                  </a:lnTo>
                  <a:close/>
                </a:path>
                <a:path w="2347595" h="2346960">
                  <a:moveTo>
                    <a:pt x="2347112" y="25628"/>
                  </a:moveTo>
                  <a:lnTo>
                    <a:pt x="2318918" y="25628"/>
                  </a:lnTo>
                  <a:lnTo>
                    <a:pt x="2318918" y="2318562"/>
                  </a:lnTo>
                  <a:lnTo>
                    <a:pt x="2347112" y="2318562"/>
                  </a:lnTo>
                  <a:lnTo>
                    <a:pt x="2347112" y="25628"/>
                  </a:lnTo>
                  <a:close/>
                </a:path>
              </a:pathLst>
            </a:custGeom>
            <a:solidFill>
              <a:srgbClr val="EBEBEB"/>
            </a:solidFill>
          </p:spPr>
          <p:txBody>
            <a:bodyPr wrap="square" lIns="0" tIns="0" rIns="0" bIns="0" rtlCol="0"/>
            <a:lstStyle/>
            <a:p>
              <a:endParaRPr/>
            </a:p>
          </p:txBody>
        </p:sp>
        <p:sp>
          <p:nvSpPr>
            <p:cNvPr id="8" name="object 8"/>
            <p:cNvSpPr/>
            <p:nvPr/>
          </p:nvSpPr>
          <p:spPr>
            <a:xfrm>
              <a:off x="948830" y="1989505"/>
              <a:ext cx="136374" cy="13747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27462" y="1989505"/>
              <a:ext cx="135158" cy="13747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505623" y="1989505"/>
              <a:ext cx="136563" cy="13656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29484" y="2178047"/>
              <a:ext cx="2321560" cy="28575"/>
            </a:xfrm>
            <a:custGeom>
              <a:avLst/>
              <a:gdLst/>
              <a:ahLst/>
              <a:cxnLst/>
              <a:rect l="l" t="t" r="r" b="b"/>
              <a:pathLst>
                <a:path w="2321560" h="28575">
                  <a:moveTo>
                    <a:pt x="2321052" y="0"/>
                  </a:moveTo>
                  <a:lnTo>
                    <a:pt x="0" y="0"/>
                  </a:lnTo>
                  <a:lnTo>
                    <a:pt x="0" y="28197"/>
                  </a:lnTo>
                  <a:lnTo>
                    <a:pt x="2321052" y="28197"/>
                  </a:lnTo>
                  <a:lnTo>
                    <a:pt x="2321052" y="0"/>
                  </a:lnTo>
                  <a:close/>
                </a:path>
              </a:pathLst>
            </a:custGeom>
            <a:solidFill>
              <a:srgbClr val="EBEBEB"/>
            </a:solidFill>
          </p:spPr>
          <p:txBody>
            <a:bodyPr wrap="square" lIns="0" tIns="0" rIns="0" bIns="0" rtlCol="0"/>
            <a:lstStyle/>
            <a:p>
              <a:endParaRPr/>
            </a:p>
          </p:txBody>
        </p:sp>
        <p:sp>
          <p:nvSpPr>
            <p:cNvPr id="12" name="object 12"/>
            <p:cNvSpPr/>
            <p:nvPr/>
          </p:nvSpPr>
          <p:spPr>
            <a:xfrm>
              <a:off x="842477" y="1640611"/>
              <a:ext cx="2700327" cy="2975603"/>
            </a:xfrm>
            <a:prstGeom prst="rect">
              <a:avLst/>
            </a:prstGeom>
            <a:blipFill>
              <a:blip r:embed="rId5" cstate="print"/>
              <a:stretch>
                <a:fillRect/>
              </a:stretch>
            </a:blipFill>
          </p:spPr>
          <p:txBody>
            <a:bodyPr wrap="square" lIns="0" tIns="0" rIns="0" bIns="0" rtlCol="0"/>
            <a:lstStyle/>
            <a:p>
              <a:endParaRPr/>
            </a:p>
          </p:txBody>
        </p:sp>
      </p:grpSp>
      <p:sp>
        <p:nvSpPr>
          <p:cNvPr id="13" name="object 13"/>
          <p:cNvSpPr/>
          <p:nvPr/>
        </p:nvSpPr>
        <p:spPr>
          <a:xfrm>
            <a:off x="0" y="1172876"/>
            <a:ext cx="3457575" cy="131445"/>
          </a:xfrm>
          <a:custGeom>
            <a:avLst/>
            <a:gdLst/>
            <a:ahLst/>
            <a:cxnLst/>
            <a:rect l="l" t="t" r="r" b="b"/>
            <a:pathLst>
              <a:path w="3457575" h="131444">
                <a:moveTo>
                  <a:pt x="3457498" y="0"/>
                </a:moveTo>
                <a:lnTo>
                  <a:pt x="0" y="0"/>
                </a:lnTo>
                <a:lnTo>
                  <a:pt x="0" y="131400"/>
                </a:lnTo>
                <a:lnTo>
                  <a:pt x="3457498" y="131400"/>
                </a:lnTo>
                <a:lnTo>
                  <a:pt x="3457498" y="0"/>
                </a:lnTo>
                <a:close/>
              </a:path>
            </a:pathLst>
          </a:custGeom>
          <a:solidFill>
            <a:srgbClr val="FFC727"/>
          </a:solidFill>
        </p:spPr>
        <p:txBody>
          <a:bodyPr wrap="square" lIns="0" tIns="0" rIns="0" bIns="0" rtlCol="0"/>
          <a:lstStyle/>
          <a:p>
            <a:endParaRPr/>
          </a:p>
        </p:txBody>
      </p:sp>
      <p:sp>
        <p:nvSpPr>
          <p:cNvPr id="14" name="object 14"/>
          <p:cNvSpPr/>
          <p:nvPr/>
        </p:nvSpPr>
        <p:spPr>
          <a:xfrm>
            <a:off x="8725496" y="2528697"/>
            <a:ext cx="419100" cy="2614930"/>
          </a:xfrm>
          <a:custGeom>
            <a:avLst/>
            <a:gdLst/>
            <a:ahLst/>
            <a:cxnLst/>
            <a:rect l="l" t="t" r="r" b="b"/>
            <a:pathLst>
              <a:path w="419100" h="2614929">
                <a:moveTo>
                  <a:pt x="418500" y="0"/>
                </a:moveTo>
                <a:lnTo>
                  <a:pt x="0" y="0"/>
                </a:lnTo>
                <a:lnTo>
                  <a:pt x="0" y="2614803"/>
                </a:lnTo>
                <a:lnTo>
                  <a:pt x="418500" y="2614803"/>
                </a:lnTo>
                <a:lnTo>
                  <a:pt x="418500" y="0"/>
                </a:lnTo>
                <a:close/>
              </a:path>
            </a:pathLst>
          </a:custGeom>
          <a:solidFill>
            <a:srgbClr val="455A64"/>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96623" y="3339414"/>
            <a:ext cx="2776220" cy="725805"/>
          </a:xfrm>
          <a:prstGeom prst="rect">
            <a:avLst/>
          </a:prstGeom>
        </p:spPr>
        <p:txBody>
          <a:bodyPr vert="horz" wrap="square" lIns="0" tIns="5080" rIns="0" bIns="0" rtlCol="0">
            <a:spAutoFit/>
          </a:bodyPr>
          <a:lstStyle/>
          <a:p>
            <a:pPr marL="243840" indent="-244475" algn="r">
              <a:lnSpc>
                <a:spcPts val="1430"/>
              </a:lnSpc>
              <a:spcBef>
                <a:spcPts val="40"/>
              </a:spcBef>
            </a:pPr>
            <a:r>
              <a:rPr sz="1200" b="1" spc="-155" dirty="0">
                <a:solidFill>
                  <a:srgbClr val="FFC727"/>
                </a:solidFill>
                <a:latin typeface="Verdana"/>
                <a:cs typeface="Verdana"/>
              </a:rPr>
              <a:t>CREDITS:</a:t>
            </a:r>
            <a:r>
              <a:rPr sz="1200" b="1" spc="-185" dirty="0">
                <a:solidFill>
                  <a:srgbClr val="FFC727"/>
                </a:solidFill>
                <a:latin typeface="Verdana"/>
                <a:cs typeface="Verdana"/>
              </a:rPr>
              <a:t> </a:t>
            </a:r>
            <a:r>
              <a:rPr sz="1200" spc="-65" dirty="0">
                <a:latin typeface="Verdana"/>
                <a:cs typeface="Verdana"/>
              </a:rPr>
              <a:t>This</a:t>
            </a:r>
            <a:r>
              <a:rPr sz="1200" spc="-204" dirty="0">
                <a:latin typeface="Verdana"/>
                <a:cs typeface="Verdana"/>
              </a:rPr>
              <a:t> </a:t>
            </a:r>
            <a:r>
              <a:rPr sz="1200" spc="-70" dirty="0">
                <a:latin typeface="Verdana"/>
                <a:cs typeface="Verdana"/>
              </a:rPr>
              <a:t>presentation</a:t>
            </a:r>
            <a:r>
              <a:rPr sz="1200" spc="-204" dirty="0">
                <a:latin typeface="Verdana"/>
                <a:cs typeface="Verdana"/>
              </a:rPr>
              <a:t> </a:t>
            </a:r>
            <a:r>
              <a:rPr sz="1200" spc="-80" dirty="0">
                <a:latin typeface="Verdana"/>
                <a:cs typeface="Verdana"/>
              </a:rPr>
              <a:t>template</a:t>
            </a:r>
            <a:r>
              <a:rPr sz="1200" spc="-200" dirty="0">
                <a:latin typeface="Verdana"/>
                <a:cs typeface="Verdana"/>
              </a:rPr>
              <a:t> </a:t>
            </a:r>
            <a:r>
              <a:rPr sz="1200" spc="-95" dirty="0">
                <a:latin typeface="Verdana"/>
                <a:cs typeface="Verdana"/>
              </a:rPr>
              <a:t>was </a:t>
            </a:r>
            <a:r>
              <a:rPr sz="1200" spc="-55" dirty="0">
                <a:latin typeface="Verdana"/>
                <a:cs typeface="Verdana"/>
              </a:rPr>
              <a:t> </a:t>
            </a:r>
            <a:r>
              <a:rPr sz="1200" spc="-70" dirty="0">
                <a:latin typeface="Verdana"/>
                <a:cs typeface="Verdana"/>
              </a:rPr>
              <a:t>created</a:t>
            </a:r>
            <a:r>
              <a:rPr sz="1200" spc="-210" dirty="0">
                <a:latin typeface="Verdana"/>
                <a:cs typeface="Verdana"/>
              </a:rPr>
              <a:t> </a:t>
            </a:r>
            <a:r>
              <a:rPr sz="1200" spc="-95" dirty="0">
                <a:latin typeface="Verdana"/>
                <a:cs typeface="Verdana"/>
              </a:rPr>
              <a:t>by</a:t>
            </a:r>
            <a:r>
              <a:rPr sz="1200" spc="-204" dirty="0">
                <a:latin typeface="Verdana"/>
                <a:cs typeface="Verdana"/>
              </a:rPr>
              <a:t> </a:t>
            </a:r>
            <a:r>
              <a:rPr sz="1200" b="1" spc="-160" dirty="0">
                <a:solidFill>
                  <a:srgbClr val="263238"/>
                </a:solidFill>
                <a:latin typeface="Verdana"/>
                <a:cs typeface="Verdana"/>
                <a:hlinkClick r:id="rId2"/>
              </a:rPr>
              <a:t>Slidesgo</a:t>
            </a:r>
            <a:r>
              <a:rPr sz="1200" spc="-160" dirty="0">
                <a:latin typeface="Verdana"/>
                <a:cs typeface="Verdana"/>
              </a:rPr>
              <a:t>,</a:t>
            </a:r>
            <a:r>
              <a:rPr sz="1200" spc="-210" dirty="0">
                <a:latin typeface="Verdana"/>
                <a:cs typeface="Verdana"/>
              </a:rPr>
              <a:t> </a:t>
            </a:r>
            <a:r>
              <a:rPr sz="1200" spc="-70" dirty="0">
                <a:latin typeface="Verdana"/>
                <a:cs typeface="Verdana"/>
              </a:rPr>
              <a:t>including</a:t>
            </a:r>
            <a:r>
              <a:rPr sz="1200" spc="-204" dirty="0">
                <a:latin typeface="Verdana"/>
                <a:cs typeface="Verdana"/>
              </a:rPr>
              <a:t> </a:t>
            </a:r>
            <a:r>
              <a:rPr sz="1200" spc="-70" dirty="0">
                <a:latin typeface="Verdana"/>
                <a:cs typeface="Verdana"/>
              </a:rPr>
              <a:t>icons</a:t>
            </a:r>
            <a:r>
              <a:rPr sz="1200" spc="-210" dirty="0">
                <a:latin typeface="Verdana"/>
                <a:cs typeface="Verdana"/>
              </a:rPr>
              <a:t> </a:t>
            </a:r>
            <a:r>
              <a:rPr sz="1200" spc="-95" dirty="0">
                <a:latin typeface="Verdana"/>
                <a:cs typeface="Verdana"/>
              </a:rPr>
              <a:t>by </a:t>
            </a:r>
            <a:r>
              <a:rPr sz="1200" spc="-60" dirty="0">
                <a:latin typeface="Verdana"/>
                <a:cs typeface="Verdana"/>
              </a:rPr>
              <a:t> </a:t>
            </a:r>
            <a:r>
              <a:rPr sz="1200" b="1" spc="-135" dirty="0">
                <a:solidFill>
                  <a:srgbClr val="263238"/>
                </a:solidFill>
                <a:latin typeface="Verdana"/>
                <a:cs typeface="Verdana"/>
                <a:hlinkClick r:id="rId3"/>
              </a:rPr>
              <a:t>Flaticon</a:t>
            </a:r>
            <a:r>
              <a:rPr sz="1200" spc="-135" dirty="0">
                <a:latin typeface="Verdana"/>
                <a:cs typeface="Verdana"/>
              </a:rPr>
              <a:t>,</a:t>
            </a:r>
            <a:r>
              <a:rPr sz="1200" spc="-195" dirty="0">
                <a:latin typeface="Verdana"/>
                <a:cs typeface="Verdana"/>
              </a:rPr>
              <a:t> </a:t>
            </a:r>
            <a:r>
              <a:rPr sz="1200" spc="-95" dirty="0">
                <a:latin typeface="Verdana"/>
                <a:cs typeface="Verdana"/>
              </a:rPr>
              <a:t>and</a:t>
            </a:r>
            <a:r>
              <a:rPr sz="1200" spc="-195" dirty="0">
                <a:latin typeface="Verdana"/>
                <a:cs typeface="Verdana"/>
              </a:rPr>
              <a:t> </a:t>
            </a:r>
            <a:r>
              <a:rPr sz="1200" spc="-75" dirty="0">
                <a:latin typeface="Verdana"/>
                <a:cs typeface="Verdana"/>
              </a:rPr>
              <a:t>infographics</a:t>
            </a:r>
            <a:r>
              <a:rPr sz="1200" spc="-195" dirty="0">
                <a:latin typeface="Verdana"/>
                <a:cs typeface="Verdana"/>
              </a:rPr>
              <a:t> </a:t>
            </a:r>
            <a:r>
              <a:rPr sz="1200" spc="-30" dirty="0">
                <a:latin typeface="Verdana"/>
                <a:cs typeface="Verdana"/>
              </a:rPr>
              <a:t>&amp;</a:t>
            </a:r>
            <a:r>
              <a:rPr sz="1200" spc="-195" dirty="0">
                <a:latin typeface="Verdana"/>
                <a:cs typeface="Verdana"/>
              </a:rPr>
              <a:t> </a:t>
            </a:r>
            <a:r>
              <a:rPr sz="1200" spc="-110" dirty="0">
                <a:latin typeface="Verdana"/>
                <a:cs typeface="Verdana"/>
              </a:rPr>
              <a:t>images</a:t>
            </a:r>
            <a:r>
              <a:rPr sz="1200" spc="-195" dirty="0">
                <a:latin typeface="Verdana"/>
                <a:cs typeface="Verdana"/>
              </a:rPr>
              <a:t> </a:t>
            </a:r>
            <a:r>
              <a:rPr sz="1200" spc="-95" dirty="0">
                <a:latin typeface="Verdana"/>
                <a:cs typeface="Verdana"/>
              </a:rPr>
              <a:t>by </a:t>
            </a:r>
            <a:r>
              <a:rPr sz="1200" spc="-60" dirty="0">
                <a:latin typeface="Verdana"/>
                <a:cs typeface="Verdana"/>
              </a:rPr>
              <a:t> </a:t>
            </a:r>
            <a:r>
              <a:rPr sz="1200" b="1" spc="-140" dirty="0">
                <a:solidFill>
                  <a:srgbClr val="263238"/>
                </a:solidFill>
                <a:latin typeface="Verdana"/>
                <a:cs typeface="Verdana"/>
                <a:hlinkClick r:id="rId4"/>
              </a:rPr>
              <a:t>Freepik</a:t>
            </a:r>
            <a:r>
              <a:rPr sz="1200" b="1" spc="-190" dirty="0">
                <a:solidFill>
                  <a:srgbClr val="263238"/>
                </a:solidFill>
                <a:latin typeface="Verdana"/>
                <a:cs typeface="Verdana"/>
                <a:hlinkClick r:id="rId4"/>
              </a:rPr>
              <a:t> </a:t>
            </a:r>
            <a:r>
              <a:rPr sz="1200" spc="-95" dirty="0">
                <a:latin typeface="Verdana"/>
                <a:cs typeface="Verdana"/>
              </a:rPr>
              <a:t>and</a:t>
            </a:r>
            <a:r>
              <a:rPr sz="1200" spc="-204" dirty="0">
                <a:latin typeface="Verdana"/>
                <a:cs typeface="Verdana"/>
              </a:rPr>
              <a:t> </a:t>
            </a:r>
            <a:r>
              <a:rPr sz="1200" spc="-60" dirty="0">
                <a:latin typeface="Verdana"/>
                <a:cs typeface="Verdana"/>
              </a:rPr>
              <a:t>illustrations</a:t>
            </a:r>
            <a:r>
              <a:rPr sz="1200" spc="-204" dirty="0">
                <a:latin typeface="Verdana"/>
                <a:cs typeface="Verdana"/>
              </a:rPr>
              <a:t> </a:t>
            </a:r>
            <a:r>
              <a:rPr sz="1200" spc="-95" dirty="0">
                <a:latin typeface="Verdana"/>
                <a:cs typeface="Verdana"/>
              </a:rPr>
              <a:t>by</a:t>
            </a:r>
            <a:r>
              <a:rPr sz="1200" spc="-204" dirty="0">
                <a:latin typeface="Verdana"/>
                <a:cs typeface="Verdana"/>
              </a:rPr>
              <a:t> </a:t>
            </a:r>
            <a:r>
              <a:rPr sz="1200" b="1" spc="-145" dirty="0">
                <a:solidFill>
                  <a:srgbClr val="263238"/>
                </a:solidFill>
                <a:latin typeface="Verdana"/>
                <a:cs typeface="Verdana"/>
                <a:hlinkClick r:id="rId5"/>
              </a:rPr>
              <a:t>Stories</a:t>
            </a:r>
            <a:endParaRPr sz="1200">
              <a:latin typeface="Verdana"/>
              <a:cs typeface="Verdana"/>
            </a:endParaRPr>
          </a:p>
        </p:txBody>
      </p:sp>
      <p:sp>
        <p:nvSpPr>
          <p:cNvPr id="3" name="object 3"/>
          <p:cNvSpPr txBox="1">
            <a:spLocks noGrp="1"/>
          </p:cNvSpPr>
          <p:nvPr>
            <p:ph type="title"/>
          </p:nvPr>
        </p:nvSpPr>
        <p:spPr>
          <a:xfrm>
            <a:off x="4502141" y="1371926"/>
            <a:ext cx="4234815" cy="874598"/>
          </a:xfrm>
          <a:prstGeom prst="rect">
            <a:avLst/>
          </a:prstGeom>
        </p:spPr>
        <p:txBody>
          <a:bodyPr vert="horz" wrap="square" lIns="0" tIns="12700" rIns="0" bIns="0" rtlCol="0">
            <a:spAutoFit/>
          </a:bodyPr>
          <a:lstStyle/>
          <a:p>
            <a:pPr marL="12700">
              <a:lnSpc>
                <a:spcPct val="100000"/>
              </a:lnSpc>
              <a:spcBef>
                <a:spcPts val="100"/>
              </a:spcBef>
              <a:tabLst>
                <a:tab pos="853440" algn="l"/>
                <a:tab pos="4221480" algn="l"/>
              </a:tabLst>
            </a:pPr>
            <a:r>
              <a:rPr lang="en-IN" sz="5600" u="heavy" dirty="0">
                <a:uFill>
                  <a:solidFill>
                    <a:srgbClr val="455A64"/>
                  </a:solidFill>
                </a:uFill>
                <a:latin typeface="Times New Roman"/>
                <a:cs typeface="Times New Roman"/>
              </a:rPr>
              <a:t> 	</a:t>
            </a:r>
            <a:r>
              <a:rPr lang="en-IN" sz="3200" u="heavy" dirty="0">
                <a:uFill>
                  <a:solidFill>
                    <a:srgbClr val="455A64"/>
                  </a:solidFill>
                </a:uFill>
                <a:latin typeface="+mn-lt"/>
              </a:rPr>
              <a:t>THANK YOU!</a:t>
            </a:r>
            <a:r>
              <a:rPr lang="en-IN" sz="5600" u="heavy" dirty="0">
                <a:uFill>
                  <a:solidFill>
                    <a:srgbClr val="455A64"/>
                  </a:solidFill>
                </a:uFill>
              </a:rPr>
              <a:t>	</a:t>
            </a:r>
            <a:endParaRPr sz="5600" dirty="0">
              <a:latin typeface="Times New Roman"/>
              <a:cs typeface="Times New Roman"/>
            </a:endParaRPr>
          </a:p>
        </p:txBody>
      </p:sp>
      <p:grpSp>
        <p:nvGrpSpPr>
          <p:cNvPr id="4" name="object 4"/>
          <p:cNvGrpSpPr/>
          <p:nvPr/>
        </p:nvGrpSpPr>
        <p:grpSpPr>
          <a:xfrm>
            <a:off x="374972" y="784110"/>
            <a:ext cx="3790950" cy="3728720"/>
            <a:chOff x="374972" y="784110"/>
            <a:chExt cx="3790950" cy="3728720"/>
          </a:xfrm>
        </p:grpSpPr>
        <p:sp>
          <p:nvSpPr>
            <p:cNvPr id="5" name="object 5"/>
            <p:cNvSpPr/>
            <p:nvPr/>
          </p:nvSpPr>
          <p:spPr>
            <a:xfrm>
              <a:off x="546724" y="1045406"/>
              <a:ext cx="3457575" cy="131445"/>
            </a:xfrm>
            <a:custGeom>
              <a:avLst/>
              <a:gdLst/>
              <a:ahLst/>
              <a:cxnLst/>
              <a:rect l="l" t="t" r="r" b="b"/>
              <a:pathLst>
                <a:path w="3457575" h="131444">
                  <a:moveTo>
                    <a:pt x="3457498" y="0"/>
                  </a:moveTo>
                  <a:lnTo>
                    <a:pt x="0" y="0"/>
                  </a:lnTo>
                  <a:lnTo>
                    <a:pt x="0" y="131400"/>
                  </a:lnTo>
                  <a:lnTo>
                    <a:pt x="3457498" y="131400"/>
                  </a:lnTo>
                  <a:lnTo>
                    <a:pt x="3457498" y="0"/>
                  </a:lnTo>
                  <a:close/>
                </a:path>
              </a:pathLst>
            </a:custGeom>
            <a:solidFill>
              <a:srgbClr val="FFC727"/>
            </a:solidFill>
          </p:spPr>
          <p:txBody>
            <a:bodyPr wrap="square" lIns="0" tIns="0" rIns="0" bIns="0" rtlCol="0"/>
            <a:lstStyle/>
            <a:p>
              <a:endParaRPr/>
            </a:p>
          </p:txBody>
        </p:sp>
        <p:sp>
          <p:nvSpPr>
            <p:cNvPr id="6" name="object 6"/>
            <p:cNvSpPr/>
            <p:nvPr/>
          </p:nvSpPr>
          <p:spPr>
            <a:xfrm>
              <a:off x="1763255" y="784110"/>
              <a:ext cx="383540" cy="494665"/>
            </a:xfrm>
            <a:custGeom>
              <a:avLst/>
              <a:gdLst/>
              <a:ahLst/>
              <a:cxnLst/>
              <a:rect l="l" t="t" r="r" b="b"/>
              <a:pathLst>
                <a:path w="383539" h="494665">
                  <a:moveTo>
                    <a:pt x="249148" y="0"/>
                  </a:moveTo>
                  <a:lnTo>
                    <a:pt x="208767" y="7042"/>
                  </a:lnTo>
                  <a:lnTo>
                    <a:pt x="164947" y="28867"/>
                  </a:lnTo>
                  <a:lnTo>
                    <a:pt x="129980" y="55872"/>
                  </a:lnTo>
                  <a:lnTo>
                    <a:pt x="97744" y="89198"/>
                  </a:lnTo>
                  <a:lnTo>
                    <a:pt x="68923" y="127563"/>
                  </a:lnTo>
                  <a:lnTo>
                    <a:pt x="44202" y="169684"/>
                  </a:lnTo>
                  <a:lnTo>
                    <a:pt x="24265" y="214280"/>
                  </a:lnTo>
                  <a:lnTo>
                    <a:pt x="9796" y="260067"/>
                  </a:lnTo>
                  <a:lnTo>
                    <a:pt x="1479" y="305764"/>
                  </a:lnTo>
                  <a:lnTo>
                    <a:pt x="0" y="350088"/>
                  </a:lnTo>
                  <a:lnTo>
                    <a:pt x="5499" y="389983"/>
                  </a:lnTo>
                  <a:lnTo>
                    <a:pt x="35286" y="447570"/>
                  </a:lnTo>
                  <a:lnTo>
                    <a:pt x="91782" y="484606"/>
                  </a:lnTo>
                  <a:lnTo>
                    <a:pt x="133832" y="494487"/>
                  </a:lnTo>
                  <a:lnTo>
                    <a:pt x="153553" y="492741"/>
                  </a:lnTo>
                  <a:lnTo>
                    <a:pt x="195933" y="478547"/>
                  </a:lnTo>
                  <a:lnTo>
                    <a:pt x="253178" y="438917"/>
                  </a:lnTo>
                  <a:lnTo>
                    <a:pt x="285414" y="405519"/>
                  </a:lnTo>
                  <a:lnTo>
                    <a:pt x="314235" y="367053"/>
                  </a:lnTo>
                  <a:lnTo>
                    <a:pt x="338956" y="324815"/>
                  </a:lnTo>
                  <a:lnTo>
                    <a:pt x="358893" y="280103"/>
                  </a:lnTo>
                  <a:lnTo>
                    <a:pt x="373362" y="234214"/>
                  </a:lnTo>
                  <a:lnTo>
                    <a:pt x="381679" y="188445"/>
                  </a:lnTo>
                  <a:lnTo>
                    <a:pt x="383158" y="144094"/>
                  </a:lnTo>
                  <a:lnTo>
                    <a:pt x="377649" y="104472"/>
                  </a:lnTo>
                  <a:lnTo>
                    <a:pt x="347604" y="46703"/>
                  </a:lnTo>
                  <a:lnTo>
                    <a:pt x="291388" y="9575"/>
                  </a:lnTo>
                  <a:lnTo>
                    <a:pt x="249148" y="0"/>
                  </a:lnTo>
                  <a:close/>
                </a:path>
              </a:pathLst>
            </a:custGeom>
            <a:solidFill>
              <a:srgbClr val="37474F"/>
            </a:solidFill>
          </p:spPr>
          <p:txBody>
            <a:bodyPr wrap="square" lIns="0" tIns="0" rIns="0" bIns="0" rtlCol="0"/>
            <a:lstStyle/>
            <a:p>
              <a:endParaRPr/>
            </a:p>
          </p:txBody>
        </p:sp>
        <p:sp>
          <p:nvSpPr>
            <p:cNvPr id="7" name="object 7"/>
            <p:cNvSpPr/>
            <p:nvPr/>
          </p:nvSpPr>
          <p:spPr>
            <a:xfrm>
              <a:off x="1762594" y="972629"/>
              <a:ext cx="90170" cy="294640"/>
            </a:xfrm>
            <a:custGeom>
              <a:avLst/>
              <a:gdLst/>
              <a:ahLst/>
              <a:cxnLst/>
              <a:rect l="l" t="t" r="r" b="b"/>
              <a:pathLst>
                <a:path w="90169" h="294640">
                  <a:moveTo>
                    <a:pt x="84315" y="290855"/>
                  </a:moveTo>
                  <a:lnTo>
                    <a:pt x="86131" y="292036"/>
                  </a:lnTo>
                  <a:lnTo>
                    <a:pt x="87972" y="293141"/>
                  </a:lnTo>
                  <a:lnTo>
                    <a:pt x="89865" y="294157"/>
                  </a:lnTo>
                  <a:lnTo>
                    <a:pt x="84315" y="290855"/>
                  </a:lnTo>
                  <a:close/>
                </a:path>
                <a:path w="90169" h="294640">
                  <a:moveTo>
                    <a:pt x="35306" y="0"/>
                  </a:moveTo>
                  <a:lnTo>
                    <a:pt x="19148" y="40264"/>
                  </a:lnTo>
                  <a:lnTo>
                    <a:pt x="7556" y="81260"/>
                  </a:lnTo>
                  <a:lnTo>
                    <a:pt x="1012" y="122018"/>
                  </a:lnTo>
                  <a:lnTo>
                    <a:pt x="0" y="161569"/>
                  </a:lnTo>
                  <a:lnTo>
                    <a:pt x="5788" y="201090"/>
                  </a:lnTo>
                  <a:lnTo>
                    <a:pt x="17894" y="233494"/>
                  </a:lnTo>
                  <a:lnTo>
                    <a:pt x="35658" y="258419"/>
                  </a:lnTo>
                  <a:lnTo>
                    <a:pt x="58419" y="275501"/>
                  </a:lnTo>
                  <a:lnTo>
                    <a:pt x="84315" y="290855"/>
                  </a:lnTo>
                  <a:lnTo>
                    <a:pt x="64577" y="273270"/>
                  </a:lnTo>
                  <a:lnTo>
                    <a:pt x="49215" y="248918"/>
                  </a:lnTo>
                  <a:lnTo>
                    <a:pt x="38831" y="218201"/>
                  </a:lnTo>
                  <a:lnTo>
                    <a:pt x="34023" y="181521"/>
                  </a:lnTo>
                  <a:lnTo>
                    <a:pt x="35016" y="142063"/>
                  </a:lnTo>
                  <a:lnTo>
                    <a:pt x="41486" y="101460"/>
                  </a:lnTo>
                  <a:lnTo>
                    <a:pt x="52891" y="60495"/>
                  </a:lnTo>
                  <a:lnTo>
                    <a:pt x="68694" y="19951"/>
                  </a:lnTo>
                  <a:lnTo>
                    <a:pt x="35306" y="0"/>
                  </a:lnTo>
                  <a:close/>
                </a:path>
              </a:pathLst>
            </a:custGeom>
            <a:solidFill>
              <a:srgbClr val="263238"/>
            </a:solidFill>
          </p:spPr>
          <p:txBody>
            <a:bodyPr wrap="square" lIns="0" tIns="0" rIns="0" bIns="0" rtlCol="0"/>
            <a:lstStyle/>
            <a:p>
              <a:endParaRPr/>
            </a:p>
          </p:txBody>
        </p:sp>
        <p:sp>
          <p:nvSpPr>
            <p:cNvPr id="8" name="object 8"/>
            <p:cNvSpPr/>
            <p:nvPr/>
          </p:nvSpPr>
          <p:spPr>
            <a:xfrm>
              <a:off x="1796618" y="803529"/>
              <a:ext cx="349885" cy="474980"/>
            </a:xfrm>
            <a:custGeom>
              <a:avLst/>
              <a:gdLst/>
              <a:ahLst/>
              <a:cxnLst/>
              <a:rect l="l" t="t" r="r" b="b"/>
              <a:pathLst>
                <a:path w="349885" h="474980">
                  <a:moveTo>
                    <a:pt x="249135" y="0"/>
                  </a:moveTo>
                  <a:lnTo>
                    <a:pt x="208472" y="7067"/>
                  </a:lnTo>
                  <a:lnTo>
                    <a:pt x="164312" y="28765"/>
                  </a:lnTo>
                  <a:lnTo>
                    <a:pt x="129372" y="55771"/>
                  </a:lnTo>
                  <a:lnTo>
                    <a:pt x="97208" y="89104"/>
                  </a:lnTo>
                  <a:lnTo>
                    <a:pt x="68489" y="127491"/>
                  </a:lnTo>
                  <a:lnTo>
                    <a:pt x="43884" y="169657"/>
                  </a:lnTo>
                  <a:lnTo>
                    <a:pt x="24064" y="214328"/>
                  </a:lnTo>
                  <a:lnTo>
                    <a:pt x="9696" y="260228"/>
                  </a:lnTo>
                  <a:lnTo>
                    <a:pt x="1452" y="306084"/>
                  </a:lnTo>
                  <a:lnTo>
                    <a:pt x="0" y="350621"/>
                  </a:lnTo>
                  <a:lnTo>
                    <a:pt x="9214" y="403419"/>
                  </a:lnTo>
                  <a:lnTo>
                    <a:pt x="30254" y="442345"/>
                  </a:lnTo>
                  <a:lnTo>
                    <a:pt x="61186" y="466420"/>
                  </a:lnTo>
                  <a:lnTo>
                    <a:pt x="100075" y="474662"/>
                  </a:lnTo>
                  <a:lnTo>
                    <a:pt x="119858" y="472911"/>
                  </a:lnTo>
                  <a:lnTo>
                    <a:pt x="162423" y="458621"/>
                  </a:lnTo>
                  <a:lnTo>
                    <a:pt x="219815" y="418890"/>
                  </a:lnTo>
                  <a:lnTo>
                    <a:pt x="252051" y="385555"/>
                  </a:lnTo>
                  <a:lnTo>
                    <a:pt x="280872" y="347167"/>
                  </a:lnTo>
                  <a:lnTo>
                    <a:pt x="305593" y="305000"/>
                  </a:lnTo>
                  <a:lnTo>
                    <a:pt x="325531" y="260328"/>
                  </a:lnTo>
                  <a:lnTo>
                    <a:pt x="340000" y="214428"/>
                  </a:lnTo>
                  <a:lnTo>
                    <a:pt x="348316" y="168574"/>
                  </a:lnTo>
                  <a:lnTo>
                    <a:pt x="349796" y="124040"/>
                  </a:lnTo>
                  <a:lnTo>
                    <a:pt x="340315" y="71242"/>
                  </a:lnTo>
                  <a:lnTo>
                    <a:pt x="319097" y="32316"/>
                  </a:lnTo>
                  <a:lnTo>
                    <a:pt x="288063" y="8242"/>
                  </a:lnTo>
                  <a:lnTo>
                    <a:pt x="249135" y="0"/>
                  </a:lnTo>
                  <a:close/>
                </a:path>
              </a:pathLst>
            </a:custGeom>
            <a:solidFill>
              <a:srgbClr val="455A64"/>
            </a:solidFill>
          </p:spPr>
          <p:txBody>
            <a:bodyPr wrap="square" lIns="0" tIns="0" rIns="0" bIns="0" rtlCol="0"/>
            <a:lstStyle/>
            <a:p>
              <a:endParaRPr/>
            </a:p>
          </p:txBody>
        </p:sp>
        <p:sp>
          <p:nvSpPr>
            <p:cNvPr id="9" name="object 9"/>
            <p:cNvSpPr/>
            <p:nvPr/>
          </p:nvSpPr>
          <p:spPr>
            <a:xfrm>
              <a:off x="1832559" y="840562"/>
              <a:ext cx="277495" cy="401320"/>
            </a:xfrm>
            <a:custGeom>
              <a:avLst/>
              <a:gdLst/>
              <a:ahLst/>
              <a:cxnLst/>
              <a:rect l="l" t="t" r="r" b="b"/>
              <a:pathLst>
                <a:path w="277494" h="401319">
                  <a:moveTo>
                    <a:pt x="213918" y="0"/>
                  </a:moveTo>
                  <a:lnTo>
                    <a:pt x="162322" y="13957"/>
                  </a:lnTo>
                  <a:lnTo>
                    <a:pt x="112943" y="50734"/>
                  </a:lnTo>
                  <a:lnTo>
                    <a:pt x="80759" y="86348"/>
                  </a:lnTo>
                  <a:lnTo>
                    <a:pt x="52662" y="127602"/>
                  </a:lnTo>
                  <a:lnTo>
                    <a:pt x="29595" y="172629"/>
                  </a:lnTo>
                  <a:lnTo>
                    <a:pt x="12501" y="219560"/>
                  </a:lnTo>
                  <a:lnTo>
                    <a:pt x="2321" y="266526"/>
                  </a:lnTo>
                  <a:lnTo>
                    <a:pt x="0" y="311658"/>
                  </a:lnTo>
                  <a:lnTo>
                    <a:pt x="3029" y="337097"/>
                  </a:lnTo>
                  <a:lnTo>
                    <a:pt x="12522" y="366602"/>
                  </a:lnTo>
                  <a:lnTo>
                    <a:pt x="31939" y="391019"/>
                  </a:lnTo>
                  <a:lnTo>
                    <a:pt x="64744" y="401193"/>
                  </a:lnTo>
                  <a:lnTo>
                    <a:pt x="68033" y="401116"/>
                  </a:lnTo>
                  <a:lnTo>
                    <a:pt x="114966" y="386643"/>
                  </a:lnTo>
                  <a:lnTo>
                    <a:pt x="164374" y="350051"/>
                  </a:lnTo>
                  <a:lnTo>
                    <a:pt x="196640" y="314516"/>
                  </a:lnTo>
                  <a:lnTo>
                    <a:pt x="224829" y="273249"/>
                  </a:lnTo>
                  <a:lnTo>
                    <a:pt x="247964" y="228154"/>
                  </a:lnTo>
                  <a:lnTo>
                    <a:pt x="265068" y="181135"/>
                  </a:lnTo>
                  <a:lnTo>
                    <a:pt x="275165" y="134095"/>
                  </a:lnTo>
                  <a:lnTo>
                    <a:pt x="277279" y="88938"/>
                  </a:lnTo>
                  <a:lnTo>
                    <a:pt x="274295" y="63645"/>
                  </a:lnTo>
                  <a:lnTo>
                    <a:pt x="264977" y="34339"/>
                  </a:lnTo>
                  <a:lnTo>
                    <a:pt x="245969" y="10097"/>
                  </a:lnTo>
                  <a:lnTo>
                    <a:pt x="213918" y="0"/>
                  </a:lnTo>
                  <a:close/>
                </a:path>
              </a:pathLst>
            </a:custGeom>
            <a:solidFill>
              <a:srgbClr val="FAFAFA"/>
            </a:solidFill>
          </p:spPr>
          <p:txBody>
            <a:bodyPr wrap="square" lIns="0" tIns="0" rIns="0" bIns="0" rtlCol="0"/>
            <a:lstStyle/>
            <a:p>
              <a:endParaRPr/>
            </a:p>
          </p:txBody>
        </p:sp>
        <p:sp>
          <p:nvSpPr>
            <p:cNvPr id="10" name="object 10"/>
            <p:cNvSpPr/>
            <p:nvPr/>
          </p:nvSpPr>
          <p:spPr>
            <a:xfrm>
              <a:off x="1923707" y="904252"/>
              <a:ext cx="92430" cy="24113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74972" y="953731"/>
              <a:ext cx="3790445" cy="3558543"/>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037971" y="2077834"/>
              <a:ext cx="2026920" cy="1160145"/>
            </a:xfrm>
            <a:custGeom>
              <a:avLst/>
              <a:gdLst/>
              <a:ahLst/>
              <a:cxnLst/>
              <a:rect l="l" t="t" r="r" b="b"/>
              <a:pathLst>
                <a:path w="2026920" h="1160145">
                  <a:moveTo>
                    <a:pt x="2026589" y="374002"/>
                  </a:moveTo>
                  <a:lnTo>
                    <a:pt x="1379626" y="0"/>
                  </a:lnTo>
                  <a:lnTo>
                    <a:pt x="1369199" y="6045"/>
                  </a:lnTo>
                  <a:lnTo>
                    <a:pt x="1358760" y="0"/>
                  </a:lnTo>
                  <a:lnTo>
                    <a:pt x="0" y="786599"/>
                  </a:lnTo>
                  <a:lnTo>
                    <a:pt x="647623" y="1159941"/>
                  </a:lnTo>
                  <a:lnTo>
                    <a:pt x="658025" y="1153922"/>
                  </a:lnTo>
                  <a:lnTo>
                    <a:pt x="668489" y="1159941"/>
                  </a:lnTo>
                  <a:lnTo>
                    <a:pt x="2026589" y="374002"/>
                  </a:lnTo>
                  <a:close/>
                </a:path>
              </a:pathLst>
            </a:custGeom>
            <a:solidFill>
              <a:srgbClr val="FFC100"/>
            </a:solidFill>
          </p:spPr>
          <p:txBody>
            <a:bodyPr wrap="square" lIns="0" tIns="0" rIns="0" bIns="0" rtlCol="0"/>
            <a:lstStyle/>
            <a:p>
              <a:endParaRPr/>
            </a:p>
          </p:txBody>
        </p:sp>
        <p:sp>
          <p:nvSpPr>
            <p:cNvPr id="13" name="object 13"/>
            <p:cNvSpPr/>
            <p:nvPr/>
          </p:nvSpPr>
          <p:spPr>
            <a:xfrm>
              <a:off x="600266" y="1819224"/>
              <a:ext cx="2443415" cy="244072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2378748" y="1087361"/>
              <a:ext cx="668782" cy="601522"/>
            </a:xfrm>
            <a:prstGeom prst="rect">
              <a:avLst/>
            </a:prstGeom>
            <a:blipFill>
              <a:blip r:embed="rId9" cstate="print"/>
              <a:stretch>
                <a:fillRect/>
              </a:stretch>
            </a:blipFill>
          </p:spPr>
          <p:txBody>
            <a:bodyPr wrap="square" lIns="0" tIns="0" rIns="0" bIns="0" rtlCol="0"/>
            <a:lstStyle/>
            <a:p>
              <a:endParaRPr/>
            </a:p>
          </p:txBody>
        </p:sp>
      </p:grpSp>
      <p:sp>
        <p:nvSpPr>
          <p:cNvPr id="15" name="object 15"/>
          <p:cNvSpPr/>
          <p:nvPr/>
        </p:nvSpPr>
        <p:spPr>
          <a:xfrm>
            <a:off x="5580824" y="3262950"/>
            <a:ext cx="3217900" cy="818300"/>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p:nvPr/>
        </p:nvSpPr>
        <p:spPr>
          <a:xfrm>
            <a:off x="4694809" y="2757881"/>
            <a:ext cx="3373120" cy="566822"/>
          </a:xfrm>
          <a:prstGeom prst="rect">
            <a:avLst/>
          </a:prstGeom>
        </p:spPr>
        <p:txBody>
          <a:bodyPr vert="horz" wrap="square" lIns="0" tIns="12700" rIns="0" bIns="0" rtlCol="0">
            <a:spAutoFit/>
          </a:bodyPr>
          <a:lstStyle/>
          <a:p>
            <a:r>
              <a:rPr lang="en-IN" sz="1200" b="1" i="1" dirty="0"/>
              <a:t>“</a:t>
            </a:r>
            <a:r>
              <a:rPr lang="en-IN" sz="1200" i="1" dirty="0"/>
              <a:t>Predicting the future isn’t magic  It’s Artiﬁcial Intelligence.</a:t>
            </a:r>
            <a:r>
              <a:rPr lang="en-IN" sz="1200" b="1" i="1" dirty="0"/>
              <a:t>”</a:t>
            </a:r>
            <a:endParaRPr lang="en-IN" sz="1200" dirty="0"/>
          </a:p>
          <a:p>
            <a:pPr algn="r"/>
            <a:r>
              <a:rPr lang="en-IN" sz="1200" i="1" dirty="0"/>
              <a:t>~Dave Waters</a:t>
            </a:r>
            <a:endParaRPr lang="en-IN"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2787" y="307677"/>
            <a:ext cx="3661131" cy="505267"/>
          </a:xfrm>
          <a:prstGeom prst="rect">
            <a:avLst/>
          </a:prstGeom>
        </p:spPr>
        <p:txBody>
          <a:bodyPr vert="horz" wrap="square" lIns="0" tIns="12700" rIns="0" bIns="0" rtlCol="0">
            <a:spAutoFit/>
          </a:bodyPr>
          <a:lstStyle/>
          <a:p>
            <a:pPr marL="12700">
              <a:spcBef>
                <a:spcPts val="100"/>
              </a:spcBef>
            </a:pPr>
            <a:r>
              <a:rPr lang="en-US" sz="3200" dirty="0">
                <a:latin typeface="+mn-lt"/>
              </a:rPr>
              <a:t>INTRODUCTION</a:t>
            </a:r>
            <a:endParaRPr sz="3200" dirty="0">
              <a:latin typeface="+mn-lt"/>
            </a:endParaRPr>
          </a:p>
        </p:txBody>
      </p:sp>
      <p:sp>
        <p:nvSpPr>
          <p:cNvPr id="3" name="object 3"/>
          <p:cNvSpPr txBox="1"/>
          <p:nvPr/>
        </p:nvSpPr>
        <p:spPr>
          <a:xfrm>
            <a:off x="457200" y="1490609"/>
            <a:ext cx="5172075" cy="2484206"/>
          </a:xfrm>
          <a:prstGeom prst="rect">
            <a:avLst/>
          </a:prstGeom>
        </p:spPr>
        <p:txBody>
          <a:bodyPr vert="horz" wrap="square" lIns="0" tIns="19685" rIns="0" bIns="0" rtlCol="0">
            <a:spAutoFit/>
          </a:bodyPr>
          <a:lstStyle/>
          <a:p>
            <a:pPr marL="285750" lvl="0" indent="-285750" algn="just">
              <a:lnSpc>
                <a:spcPct val="150000"/>
              </a:lnSpc>
              <a:buFont typeface="Arial" panose="020B0604020202020204" pitchFamily="34" charset="0"/>
              <a:buChar char="•"/>
            </a:pPr>
            <a:r>
              <a:rPr lang="en-IN" sz="1200" dirty="0"/>
              <a:t>Predicting the price of a used cars has been studied extensively in various  researches.</a:t>
            </a:r>
          </a:p>
          <a:p>
            <a:pPr marL="285750" lvl="0" indent="-285750" algn="just">
              <a:lnSpc>
                <a:spcPct val="150000"/>
              </a:lnSpc>
              <a:buFont typeface="Arial" panose="020B0604020202020204" pitchFamily="34" charset="0"/>
              <a:buChar char="•"/>
            </a:pPr>
            <a:r>
              <a:rPr lang="en-IN" sz="1200" dirty="0"/>
              <a:t>Car price prediction is a somehow an interesting and popular problem.</a:t>
            </a:r>
          </a:p>
          <a:p>
            <a:pPr marL="285750" lvl="0" indent="-285750" algn="just">
              <a:lnSpc>
                <a:spcPct val="150000"/>
              </a:lnSpc>
              <a:buFont typeface="Arial" panose="020B0604020202020204" pitchFamily="34" charset="0"/>
              <a:buChar char="•"/>
            </a:pPr>
            <a:r>
              <a:rPr lang="en-IN" sz="1200" dirty="0"/>
              <a:t>Accurate car price prediction involves expert knowledge, because price  usually depends on many distinctive features and factors.</a:t>
            </a:r>
          </a:p>
          <a:p>
            <a:pPr marL="285750" lvl="0" indent="-285750" algn="just">
              <a:lnSpc>
                <a:spcPct val="150000"/>
              </a:lnSpc>
              <a:buFont typeface="Arial" panose="020B0604020202020204" pitchFamily="34" charset="0"/>
              <a:buChar char="•"/>
            </a:pPr>
            <a:r>
              <a:rPr lang="en-IN" sz="1200" dirty="0"/>
              <a:t>Typically, the most signiﬁcant ones are present price , brand and model,  power, year, region. The fuel type used in the car as well as fuel consumption per mile highly affect the price of a car due to a frequent changes in the price of a fuel. </a:t>
            </a:r>
          </a:p>
        </p:txBody>
      </p:sp>
      <p:sp>
        <p:nvSpPr>
          <p:cNvPr id="4" name="object 4"/>
          <p:cNvSpPr/>
          <p:nvPr/>
        </p:nvSpPr>
        <p:spPr>
          <a:xfrm>
            <a:off x="5842825" y="1196425"/>
            <a:ext cx="3072574" cy="307257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359219"/>
            <a:ext cx="5029200" cy="505267"/>
          </a:xfrm>
          <a:prstGeom prst="rect">
            <a:avLst/>
          </a:prstGeom>
        </p:spPr>
        <p:txBody>
          <a:bodyPr vert="horz" wrap="square" lIns="0" tIns="12700" rIns="0" bIns="0" rtlCol="0">
            <a:spAutoFit/>
          </a:bodyPr>
          <a:lstStyle/>
          <a:p>
            <a:pPr marL="12700">
              <a:spcBef>
                <a:spcPts val="100"/>
              </a:spcBef>
            </a:pPr>
            <a:r>
              <a:rPr lang="en-IN" sz="3200" dirty="0">
                <a:latin typeface="+mn-lt"/>
              </a:rPr>
              <a:t>BACKGROUND STUDY</a:t>
            </a:r>
            <a:endParaRPr sz="2800" dirty="0">
              <a:latin typeface="+mn-lt"/>
            </a:endParaRPr>
          </a:p>
        </p:txBody>
      </p:sp>
      <p:sp>
        <p:nvSpPr>
          <p:cNvPr id="3" name="object 3"/>
          <p:cNvSpPr txBox="1"/>
          <p:nvPr/>
        </p:nvSpPr>
        <p:spPr>
          <a:xfrm>
            <a:off x="3295650" y="1047750"/>
            <a:ext cx="5467350" cy="3862148"/>
          </a:xfrm>
          <a:prstGeom prst="rect">
            <a:avLst/>
          </a:prstGeom>
        </p:spPr>
        <p:txBody>
          <a:bodyPr vert="horz" wrap="square" lIns="0" tIns="12700" rIns="0" bIns="0" rtlCol="0">
            <a:spAutoFit/>
          </a:bodyPr>
          <a:lstStyle/>
          <a:p>
            <a:pPr marL="285750" lvl="0" indent="-285750" algn="just">
              <a:lnSpc>
                <a:spcPct val="150000"/>
              </a:lnSpc>
              <a:buFont typeface="Arial" panose="020B0604020202020204" pitchFamily="34" charset="0"/>
              <a:buChar char="•"/>
            </a:pPr>
            <a:r>
              <a:rPr lang="en-IN" sz="1200" dirty="0"/>
              <a:t>Wu et al. conducted a car price prediction study, by using a neuro-fuzzy  knowledge-based system. Their prediction model produced similar results as  the simple regression model.</a:t>
            </a:r>
          </a:p>
          <a:p>
            <a:pPr marL="285750" lvl="0" indent="-285750" algn="just">
              <a:lnSpc>
                <a:spcPct val="150000"/>
              </a:lnSpc>
              <a:buFont typeface="Arial" panose="020B0604020202020204" pitchFamily="34" charset="0"/>
              <a:buChar char="•"/>
            </a:pPr>
            <a:r>
              <a:rPr lang="en-IN" sz="1200" dirty="0" err="1"/>
              <a:t>Listian</a:t>
            </a:r>
            <a:r>
              <a:rPr lang="en-IN" sz="1200" dirty="0"/>
              <a:t> discussed, in her paper, that a regression model that was built using  Support Vector Machines (SVM) can predict the price of a car that has been  leased with better precision than multivariate regression.</a:t>
            </a:r>
          </a:p>
          <a:p>
            <a:pPr marL="285750" lvl="0" indent="-285750" algn="just">
              <a:lnSpc>
                <a:spcPct val="150000"/>
              </a:lnSpc>
              <a:buFont typeface="Arial" panose="020B0604020202020204" pitchFamily="34" charset="0"/>
              <a:buChar char="•"/>
            </a:pPr>
            <a:r>
              <a:rPr lang="en-IN" sz="1200" dirty="0"/>
              <a:t>Another approach was given by Richardson in his thesis work . Richardson  applied multiple regression analysis and demonstrated that hybrid cars retain  their value for a longer time than traditional cars.</a:t>
            </a:r>
          </a:p>
          <a:p>
            <a:pPr marL="285750" lvl="0" indent="-285750" algn="just">
              <a:lnSpc>
                <a:spcPct val="150000"/>
              </a:lnSpc>
              <a:buFont typeface="Arial" panose="020B0604020202020204" pitchFamily="34" charset="0"/>
              <a:buChar char="•"/>
            </a:pPr>
            <a:r>
              <a:rPr lang="en-IN" sz="1200" dirty="0" err="1"/>
              <a:t>Pudaruth</a:t>
            </a:r>
            <a:r>
              <a:rPr lang="en-IN" sz="1200" dirty="0"/>
              <a:t> applied various machine learning algorithms, namely: k-nearest  </a:t>
            </a:r>
            <a:r>
              <a:rPr lang="en-IN" sz="1200" dirty="0" err="1"/>
              <a:t>neighbors</a:t>
            </a:r>
            <a:r>
              <a:rPr lang="en-IN" sz="1200" dirty="0"/>
              <a:t>, multiple linear regression analysis, decision trees and naïve bayes  for car price prediction in Mauritius.</a:t>
            </a:r>
          </a:p>
          <a:p>
            <a:pPr marL="285750" lvl="0" indent="-285750" algn="just">
              <a:lnSpc>
                <a:spcPct val="150000"/>
              </a:lnSpc>
              <a:buFont typeface="Arial" panose="020B0604020202020204" pitchFamily="34" charset="0"/>
              <a:buChar char="•"/>
            </a:pPr>
            <a:r>
              <a:rPr lang="en-IN" sz="1200" dirty="0"/>
              <a:t>Noor and Jan built a model for car price prediction by using multiple linear  regression.</a:t>
            </a:r>
          </a:p>
        </p:txBody>
      </p:sp>
      <p:sp>
        <p:nvSpPr>
          <p:cNvPr id="4" name="object 4"/>
          <p:cNvSpPr/>
          <p:nvPr/>
        </p:nvSpPr>
        <p:spPr>
          <a:xfrm>
            <a:off x="190299" y="1398231"/>
            <a:ext cx="2975343" cy="29753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204476"/>
            <a:ext cx="2614930" cy="344170"/>
          </a:xfrm>
          <a:custGeom>
            <a:avLst/>
            <a:gdLst/>
            <a:ahLst/>
            <a:cxnLst/>
            <a:rect l="l" t="t" r="r" b="b"/>
            <a:pathLst>
              <a:path w="2614930" h="344170">
                <a:moveTo>
                  <a:pt x="2614803" y="0"/>
                </a:moveTo>
                <a:lnTo>
                  <a:pt x="0" y="0"/>
                </a:lnTo>
                <a:lnTo>
                  <a:pt x="0" y="344100"/>
                </a:lnTo>
                <a:lnTo>
                  <a:pt x="2614803" y="344100"/>
                </a:lnTo>
                <a:lnTo>
                  <a:pt x="2614803" y="0"/>
                </a:lnTo>
                <a:close/>
              </a:path>
            </a:pathLst>
          </a:custGeom>
          <a:solidFill>
            <a:srgbClr val="FFC727"/>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309549"/>
            <a:ext cx="4098290" cy="505267"/>
          </a:xfrm>
          <a:prstGeom prst="rect">
            <a:avLst/>
          </a:prstGeom>
        </p:spPr>
        <p:txBody>
          <a:bodyPr vert="horz" wrap="square" lIns="0" tIns="12700" rIns="0" bIns="0" rtlCol="0">
            <a:spAutoFit/>
          </a:bodyPr>
          <a:lstStyle/>
          <a:p>
            <a:r>
              <a:rPr lang="en-IN" sz="3200" dirty="0">
                <a:latin typeface="+mn-lt"/>
              </a:rPr>
              <a:t>PROBLEM STATEMENT</a:t>
            </a:r>
          </a:p>
        </p:txBody>
      </p:sp>
      <p:sp>
        <p:nvSpPr>
          <p:cNvPr id="3" name="object 3"/>
          <p:cNvSpPr txBox="1"/>
          <p:nvPr/>
        </p:nvSpPr>
        <p:spPr>
          <a:xfrm>
            <a:off x="588759" y="2318406"/>
            <a:ext cx="4098290" cy="1646156"/>
          </a:xfrm>
          <a:prstGeom prst="rect">
            <a:avLst/>
          </a:prstGeom>
        </p:spPr>
        <p:txBody>
          <a:bodyPr vert="horz" wrap="square" lIns="0" tIns="12700" rIns="0" bIns="0" rtlCol="0">
            <a:spAutoFit/>
          </a:bodyPr>
          <a:lstStyle/>
          <a:p>
            <a:pPr algn="just">
              <a:lnSpc>
                <a:spcPct val="150000"/>
              </a:lnSpc>
            </a:pPr>
            <a:r>
              <a:rPr lang="en-IN" sz="1200" dirty="0"/>
              <a:t>A model to predict the price of a car should be  developed in order to assess its value based on a variety  of characteristics. Several factors affect the price of a  used car, such as company, model, year, odometer, driven, fuel type, seller type, and owner type. As a result, it is crucial to know the car's actual market  value before purchasing or selling it.</a:t>
            </a:r>
          </a:p>
        </p:txBody>
      </p:sp>
      <p:grpSp>
        <p:nvGrpSpPr>
          <p:cNvPr id="4" name="object 4"/>
          <p:cNvGrpSpPr/>
          <p:nvPr/>
        </p:nvGrpSpPr>
        <p:grpSpPr>
          <a:xfrm>
            <a:off x="4687049" y="191924"/>
            <a:ext cx="4457065" cy="4532630"/>
            <a:chOff x="4687049" y="191924"/>
            <a:chExt cx="4457065" cy="4532630"/>
          </a:xfrm>
        </p:grpSpPr>
        <p:sp>
          <p:nvSpPr>
            <p:cNvPr id="5" name="object 5"/>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
          <p:nvSpPr>
            <p:cNvPr id="6" name="object 6"/>
            <p:cNvSpPr/>
            <p:nvPr/>
          </p:nvSpPr>
          <p:spPr>
            <a:xfrm>
              <a:off x="4687049" y="419474"/>
              <a:ext cx="4304550" cy="4304550"/>
            </a:xfrm>
            <a:prstGeom prst="rect">
              <a:avLst/>
            </a:prstGeom>
            <a:blipFill>
              <a:blip r:embed="rId2" cstate="print"/>
              <a:stretch>
                <a:fillRect/>
              </a:stretch>
            </a:blipFill>
          </p:spPr>
          <p:txBody>
            <a:bodyPr wrap="square" lIns="0" tIns="0" rIns="0" bIns="0" rtlCol="0"/>
            <a:lstStyle/>
            <a:p>
              <a:endParaRPr/>
            </a:p>
          </p:txBody>
        </p:sp>
      </p:grpSp>
      <p:sp>
        <p:nvSpPr>
          <p:cNvPr id="7" name="object 7"/>
          <p:cNvSpPr/>
          <p:nvPr/>
        </p:nvSpPr>
        <p:spPr>
          <a:xfrm>
            <a:off x="983398" y="1919508"/>
            <a:ext cx="3032760" cy="10795"/>
          </a:xfrm>
          <a:custGeom>
            <a:avLst/>
            <a:gdLst/>
            <a:ahLst/>
            <a:cxnLst/>
            <a:rect l="l" t="t" r="r" b="b"/>
            <a:pathLst>
              <a:path w="3032760" h="10794">
                <a:moveTo>
                  <a:pt x="0" y="10199"/>
                </a:moveTo>
                <a:lnTo>
                  <a:pt x="3032393" y="0"/>
                </a:lnTo>
              </a:path>
            </a:pathLst>
          </a:custGeom>
          <a:ln w="19049">
            <a:solidFill>
              <a:srgbClr val="455A64"/>
            </a:solidFill>
          </a:ln>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4797" y="365279"/>
            <a:ext cx="2614930" cy="505267"/>
          </a:xfrm>
          <a:prstGeom prst="rect">
            <a:avLst/>
          </a:prstGeom>
        </p:spPr>
        <p:txBody>
          <a:bodyPr vert="horz" wrap="square" lIns="0" tIns="12700" rIns="0" bIns="0" rtlCol="0">
            <a:spAutoFit/>
          </a:bodyPr>
          <a:lstStyle/>
          <a:p>
            <a:r>
              <a:rPr lang="en-IN" sz="3200" dirty="0">
                <a:latin typeface="+mn-lt"/>
              </a:rPr>
              <a:t>CHALLENGES</a:t>
            </a:r>
          </a:p>
        </p:txBody>
      </p:sp>
      <p:sp>
        <p:nvSpPr>
          <p:cNvPr id="3" name="object 3"/>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
        <p:nvSpPr>
          <p:cNvPr id="4" name="object 4"/>
          <p:cNvSpPr/>
          <p:nvPr/>
        </p:nvSpPr>
        <p:spPr>
          <a:xfrm>
            <a:off x="5403545" y="727204"/>
            <a:ext cx="3689096" cy="368909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10224" y="1208868"/>
            <a:ext cx="4920615" cy="2205347"/>
          </a:xfrm>
          <a:prstGeom prst="rect">
            <a:avLst/>
          </a:prstGeom>
        </p:spPr>
        <p:txBody>
          <a:bodyPr vert="horz" wrap="square" lIns="0" tIns="19685" rIns="0" bIns="0" rtlCol="0">
            <a:spAutoFit/>
          </a:bodyPr>
          <a:lstStyle/>
          <a:p>
            <a:pPr marL="171450" lvl="0" indent="-171450">
              <a:lnSpc>
                <a:spcPct val="150000"/>
              </a:lnSpc>
              <a:buFont typeface="Arial" panose="020B0604020202020204" pitchFamily="34" charset="0"/>
              <a:buChar char="•"/>
            </a:pPr>
            <a:r>
              <a:rPr lang="en-IN" sz="1200" dirty="0"/>
              <a:t>Finding the best regression algorithm, among Linear Regression,  Lasso Regression, Random Forest Regression, Ridge regression, etc.,  for our problem was a challenge.</a:t>
            </a:r>
          </a:p>
          <a:p>
            <a:pPr marL="171450" lvl="0" indent="-171450">
              <a:lnSpc>
                <a:spcPct val="150000"/>
              </a:lnSpc>
              <a:buFont typeface="Arial" panose="020B0604020202020204" pitchFamily="34" charset="0"/>
              <a:buChar char="•"/>
            </a:pPr>
            <a:r>
              <a:rPr lang="en-IN" sz="1200" dirty="0"/>
              <a:t>Reconstructing the given dataset. Changing the categorical values  into numerical form. And removing the unnecessary features.</a:t>
            </a:r>
          </a:p>
          <a:p>
            <a:pPr marL="171450" indent="-171450">
              <a:lnSpc>
                <a:spcPct val="150000"/>
              </a:lnSpc>
              <a:buFont typeface="Arial" panose="020B0604020202020204" pitchFamily="34" charset="0"/>
              <a:buChar char="•"/>
            </a:pPr>
            <a:r>
              <a:rPr lang="en-IN" sz="1200" dirty="0"/>
              <a:t>We had a challenge in choosing dominant features for which we used  heat maps using </a:t>
            </a:r>
            <a:r>
              <a:rPr lang="en-IN" sz="1200" dirty="0" err="1"/>
              <a:t>pearson</a:t>
            </a:r>
            <a:r>
              <a:rPr lang="en-IN" sz="1200" dirty="0"/>
              <a:t> coefﬁcient correlation and extra tree  regressor and found the feature importance’s</a:t>
            </a:r>
            <a:r>
              <a:rPr lang="en-IN" sz="1200" dirty="0">
                <a:effectLst/>
              </a:rPr>
              <a:t> </a:t>
            </a:r>
            <a:endParaRPr sz="1200" dirty="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1" y="605345"/>
            <a:ext cx="4191000" cy="505267"/>
          </a:xfrm>
          <a:prstGeom prst="rect">
            <a:avLst/>
          </a:prstGeom>
        </p:spPr>
        <p:txBody>
          <a:bodyPr vert="horz" wrap="square" lIns="0" tIns="12700" rIns="0" bIns="0" rtlCol="0">
            <a:spAutoFit/>
          </a:bodyPr>
          <a:lstStyle/>
          <a:p>
            <a:pPr lvl="0"/>
            <a:r>
              <a:rPr lang="en-IN" sz="3200" dirty="0">
                <a:latin typeface="+mn-lt"/>
              </a:rPr>
              <a:t>SOLUTION APPROACH</a:t>
            </a:r>
          </a:p>
        </p:txBody>
      </p:sp>
      <p:sp>
        <p:nvSpPr>
          <p:cNvPr id="3" name="object 3"/>
          <p:cNvSpPr txBox="1"/>
          <p:nvPr/>
        </p:nvSpPr>
        <p:spPr>
          <a:xfrm>
            <a:off x="3375227" y="1454603"/>
            <a:ext cx="5466080" cy="3315203"/>
          </a:xfrm>
          <a:prstGeom prst="rect">
            <a:avLst/>
          </a:prstGeom>
        </p:spPr>
        <p:txBody>
          <a:bodyPr vert="horz" wrap="square" lIns="0" tIns="19685" rIns="0" bIns="0" rtlCol="0">
            <a:spAutoFit/>
          </a:bodyPr>
          <a:lstStyle/>
          <a:p>
            <a:pPr marL="171450" lvl="0" indent="-171450" algn="just">
              <a:lnSpc>
                <a:spcPct val="150000"/>
              </a:lnSpc>
              <a:buFont typeface="Arial" panose="020B0604020202020204" pitchFamily="34" charset="0"/>
              <a:buChar char="•"/>
            </a:pPr>
            <a:r>
              <a:rPr lang="en-IN" sz="1200" b="1" dirty="0"/>
              <a:t>Step 1: </a:t>
            </a:r>
            <a:r>
              <a:rPr lang="en-IN" sz="1200" dirty="0"/>
              <a:t>" </a:t>
            </a:r>
            <a:r>
              <a:rPr lang="en-IN" sz="1200" dirty="0" err="1"/>
              <a:t>saleprice_dataset.csv</a:t>
            </a:r>
            <a:r>
              <a:rPr lang="en-IN" sz="1200" dirty="0"/>
              <a:t>" dataset was  used for this project and was  reconﬁgured to reﬂect the important features. Data frames in which we loaded the dataset now include the ‘</a:t>
            </a:r>
            <a:r>
              <a:rPr lang="en-IN" sz="1200" dirty="0" err="1"/>
              <a:t>Advertised_Date</a:t>
            </a:r>
            <a:r>
              <a:rPr lang="en-IN" sz="1200" dirty="0"/>
              <a:t>’, ‘</a:t>
            </a:r>
            <a:r>
              <a:rPr lang="en-IN" sz="1200" dirty="0" err="1"/>
              <a:t>Sold_Date</a:t>
            </a:r>
            <a:r>
              <a:rPr lang="en-IN" sz="1200" dirty="0"/>
              <a:t>’, ‘</a:t>
            </a:r>
            <a:r>
              <a:rPr lang="en-IN" sz="1200" dirty="0" err="1"/>
              <a:t>Sale_Price</a:t>
            </a:r>
            <a:r>
              <a:rPr lang="en-IN" sz="1200" dirty="0"/>
              <a:t>’, ‘Odometer’, ‘Power’, ‘</a:t>
            </a:r>
            <a:r>
              <a:rPr lang="en-IN" sz="1200" dirty="0" err="1"/>
              <a:t>Fuel_Urban</a:t>
            </a:r>
            <a:r>
              <a:rPr lang="en-IN" sz="1200" dirty="0"/>
              <a:t>’, ‘</a:t>
            </a:r>
            <a:r>
              <a:rPr lang="en-IN" sz="1200" dirty="0" err="1"/>
              <a:t>Make_Code</a:t>
            </a:r>
            <a:r>
              <a:rPr lang="en-IN" sz="1200" dirty="0"/>
              <a:t>’, ‘</a:t>
            </a:r>
            <a:r>
              <a:rPr lang="en-IN" sz="1200" dirty="0" err="1"/>
              <a:t>Family_Code</a:t>
            </a:r>
            <a:r>
              <a:rPr lang="en-IN" sz="1200" dirty="0"/>
              <a:t>’, ‘</a:t>
            </a:r>
            <a:r>
              <a:rPr lang="en-IN" sz="1200" dirty="0" err="1"/>
              <a:t>Year_Group</a:t>
            </a:r>
            <a:r>
              <a:rPr lang="en-IN" sz="1200" dirty="0"/>
              <a:t>’, ‘</a:t>
            </a:r>
            <a:r>
              <a:rPr lang="en-IN" sz="1200" dirty="0" err="1"/>
              <a:t>Region_Description</a:t>
            </a:r>
            <a:r>
              <a:rPr lang="en-IN" sz="1200" dirty="0"/>
              <a:t>’, and ‘</a:t>
            </a:r>
            <a:r>
              <a:rPr lang="en-IN" sz="1200" dirty="0" err="1"/>
              <a:t>Vehicle_Code</a:t>
            </a:r>
            <a:r>
              <a:rPr lang="en-IN" sz="1200" dirty="0"/>
              <a:t>’ </a:t>
            </a:r>
          </a:p>
          <a:p>
            <a:pPr marL="171450" lvl="0" indent="-171450" algn="just">
              <a:lnSpc>
                <a:spcPct val="150000"/>
              </a:lnSpc>
              <a:buFont typeface="Arial" panose="020B0604020202020204" pitchFamily="34" charset="0"/>
              <a:buChar char="•"/>
            </a:pPr>
            <a:r>
              <a:rPr lang="en-IN" sz="1200" b="1" dirty="0"/>
              <a:t>Step 2: </a:t>
            </a:r>
            <a:r>
              <a:rPr lang="en-IN" sz="1200" dirty="0"/>
              <a:t>Categorical features were then converted to numerical values. We remove multiple columns of the dataset using the </a:t>
            </a:r>
            <a:r>
              <a:rPr lang="en-IN" sz="1200" dirty="0" err="1"/>
              <a:t>get_dummies</a:t>
            </a:r>
            <a:r>
              <a:rPr lang="en-IN" sz="1200" dirty="0"/>
              <a:t> function  as some columns contain the same information.</a:t>
            </a:r>
          </a:p>
          <a:p>
            <a:pPr marL="171450" indent="-171450" algn="just">
              <a:lnSpc>
                <a:spcPct val="150000"/>
              </a:lnSpc>
              <a:buFont typeface="Arial" panose="020B0604020202020204" pitchFamily="34" charset="0"/>
              <a:buChar char="•"/>
            </a:pPr>
            <a:r>
              <a:rPr lang="en-IN" sz="1200" b="1" dirty="0"/>
              <a:t>Step 3: </a:t>
            </a:r>
            <a:r>
              <a:rPr lang="en-IN" sz="1200" dirty="0"/>
              <a:t>Data Cleaning (Identifying Null Values, Filling-In Missing Values &amp; Removing Outliers) Using pandas, NumPy, &amp; seaborn. data visualization created on each features and discussed.</a:t>
            </a:r>
          </a:p>
          <a:p>
            <a:pPr marL="171450" indent="-171450" algn="just">
              <a:lnSpc>
                <a:spcPct val="150000"/>
              </a:lnSpc>
              <a:buFont typeface="Arial" panose="020B0604020202020204" pitchFamily="34" charset="0"/>
              <a:buChar char="•"/>
            </a:pPr>
            <a:r>
              <a:rPr lang="en-IN" sz="1200" b="1" dirty="0"/>
              <a:t>Step 4: </a:t>
            </a:r>
            <a:r>
              <a:rPr lang="en-IN" sz="1200" dirty="0"/>
              <a:t>Data </a:t>
            </a:r>
            <a:r>
              <a:rPr lang="en-IN" sz="1200" dirty="0" err="1"/>
              <a:t>Preprocessing</a:t>
            </a:r>
            <a:r>
              <a:rPr lang="en-IN" sz="1200" dirty="0"/>
              <a:t> (Standardization or Normalization) &amp; Splitting.</a:t>
            </a:r>
          </a:p>
        </p:txBody>
      </p:sp>
      <p:sp>
        <p:nvSpPr>
          <p:cNvPr id="4" name="object 4"/>
          <p:cNvSpPr/>
          <p:nvPr/>
        </p:nvSpPr>
        <p:spPr>
          <a:xfrm>
            <a:off x="0" y="204476"/>
            <a:ext cx="2614930" cy="344170"/>
          </a:xfrm>
          <a:custGeom>
            <a:avLst/>
            <a:gdLst/>
            <a:ahLst/>
            <a:cxnLst/>
            <a:rect l="l" t="t" r="r" b="b"/>
            <a:pathLst>
              <a:path w="2614930" h="344170">
                <a:moveTo>
                  <a:pt x="2614803" y="0"/>
                </a:moveTo>
                <a:lnTo>
                  <a:pt x="0" y="0"/>
                </a:lnTo>
                <a:lnTo>
                  <a:pt x="0" y="344100"/>
                </a:lnTo>
                <a:lnTo>
                  <a:pt x="2614803" y="344100"/>
                </a:lnTo>
                <a:lnTo>
                  <a:pt x="2614803" y="0"/>
                </a:lnTo>
                <a:close/>
              </a:path>
            </a:pathLst>
          </a:custGeom>
          <a:solidFill>
            <a:srgbClr val="FFC727"/>
          </a:solidFill>
        </p:spPr>
        <p:txBody>
          <a:bodyPr wrap="square" lIns="0" tIns="0" rIns="0" bIns="0" rtlCol="0"/>
          <a:lstStyle/>
          <a:p>
            <a:endParaRPr/>
          </a:p>
        </p:txBody>
      </p:sp>
      <p:sp>
        <p:nvSpPr>
          <p:cNvPr id="5" name="object 5"/>
          <p:cNvSpPr/>
          <p:nvPr/>
        </p:nvSpPr>
        <p:spPr>
          <a:xfrm>
            <a:off x="248099" y="1364147"/>
            <a:ext cx="2860852" cy="28608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44003" y="4948525"/>
            <a:ext cx="1800225" cy="195580"/>
          </a:xfrm>
          <a:custGeom>
            <a:avLst/>
            <a:gdLst/>
            <a:ahLst/>
            <a:cxnLst/>
            <a:rect l="l" t="t" r="r" b="b"/>
            <a:pathLst>
              <a:path w="1800225" h="195579">
                <a:moveTo>
                  <a:pt x="1799996" y="0"/>
                </a:moveTo>
                <a:lnTo>
                  <a:pt x="0" y="0"/>
                </a:lnTo>
                <a:lnTo>
                  <a:pt x="0" y="194999"/>
                </a:lnTo>
                <a:lnTo>
                  <a:pt x="1799996" y="194999"/>
                </a:lnTo>
                <a:lnTo>
                  <a:pt x="1799996" y="0"/>
                </a:lnTo>
                <a:close/>
              </a:path>
            </a:pathLst>
          </a:custGeom>
          <a:solidFill>
            <a:srgbClr val="FFC727"/>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399" y="684250"/>
            <a:ext cx="3886201" cy="505267"/>
          </a:xfrm>
          <a:prstGeom prst="rect">
            <a:avLst/>
          </a:prstGeom>
        </p:spPr>
        <p:txBody>
          <a:bodyPr vert="horz" wrap="square" lIns="0" tIns="12700" rIns="0" bIns="0" rtlCol="0">
            <a:spAutoFit/>
          </a:bodyPr>
          <a:lstStyle/>
          <a:p>
            <a:pPr marL="12700">
              <a:lnSpc>
                <a:spcPct val="100000"/>
              </a:lnSpc>
              <a:spcBef>
                <a:spcPts val="100"/>
              </a:spcBef>
            </a:pPr>
            <a:r>
              <a:rPr lang="en-IN" sz="3200" dirty="0">
                <a:latin typeface="+mn-lt"/>
              </a:rPr>
              <a:t>SOLUTION APPROACH</a:t>
            </a:r>
            <a:endParaRPr sz="3200" dirty="0">
              <a:latin typeface="+mn-lt"/>
            </a:endParaRPr>
          </a:p>
        </p:txBody>
      </p:sp>
      <p:sp>
        <p:nvSpPr>
          <p:cNvPr id="4" name="object 4"/>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
        <p:nvSpPr>
          <p:cNvPr id="5" name="object 5"/>
          <p:cNvSpPr/>
          <p:nvPr/>
        </p:nvSpPr>
        <p:spPr>
          <a:xfrm>
            <a:off x="5842787" y="1608315"/>
            <a:ext cx="2967240" cy="2783060"/>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DB0D8F29-282D-13AE-4E3F-0ADCEE455D6C}"/>
              </a:ext>
            </a:extLst>
          </p:cNvPr>
          <p:cNvSpPr txBox="1"/>
          <p:nvPr/>
        </p:nvSpPr>
        <p:spPr>
          <a:xfrm>
            <a:off x="346674" y="1543332"/>
            <a:ext cx="5496114" cy="2002664"/>
          </a:xfrm>
          <a:prstGeom prst="rect">
            <a:avLst/>
          </a:prstGeom>
          <a:noFill/>
        </p:spPr>
        <p:txBody>
          <a:bodyPr wrap="square" rtlCol="0">
            <a:spAutoFit/>
          </a:bodyPr>
          <a:lstStyle/>
          <a:p>
            <a:pPr marL="171450" lvl="0" indent="-171450" algn="just">
              <a:lnSpc>
                <a:spcPct val="150000"/>
              </a:lnSpc>
              <a:buFont typeface="Arial" panose="020B0604020202020204" pitchFamily="34" charset="0"/>
              <a:buChar char="•"/>
            </a:pPr>
            <a:r>
              <a:rPr lang="en-IN" sz="1200" b="1" dirty="0"/>
              <a:t>Step 5: </a:t>
            </a:r>
            <a:r>
              <a:rPr lang="en-IN" sz="1200" dirty="0"/>
              <a:t>Transform Categorical Column Values into Integer Values and scale the dataset.</a:t>
            </a:r>
          </a:p>
          <a:p>
            <a:pPr marL="171450" lvl="0" indent="-171450" algn="just">
              <a:lnSpc>
                <a:spcPct val="150000"/>
              </a:lnSpc>
              <a:buFont typeface="Arial" panose="020B0604020202020204" pitchFamily="34" charset="0"/>
              <a:buChar char="•"/>
            </a:pPr>
            <a:r>
              <a:rPr lang="en-IN" sz="1200" b="1" dirty="0"/>
              <a:t>Step 6: </a:t>
            </a:r>
            <a:r>
              <a:rPr lang="en-IN" sz="1200" dirty="0"/>
              <a:t>The data has been split into training data (90%) and test data  (10%).</a:t>
            </a:r>
          </a:p>
          <a:p>
            <a:pPr marL="171450" lvl="0" indent="-171450" algn="just">
              <a:lnSpc>
                <a:spcPct val="150000"/>
              </a:lnSpc>
              <a:buFont typeface="Arial" panose="020B0604020202020204" pitchFamily="34" charset="0"/>
              <a:buChar char="•"/>
            </a:pPr>
            <a:r>
              <a:rPr lang="en-IN" sz="1200" b="1" dirty="0"/>
              <a:t>Step 7: </a:t>
            </a:r>
            <a:r>
              <a:rPr lang="en-IN" sz="1200" dirty="0"/>
              <a:t>Function for evaluation of model created based on the MSE, RMSE and R2 Score</a:t>
            </a:r>
          </a:p>
          <a:p>
            <a:pPr marL="171450" indent="-171450" algn="just">
              <a:lnSpc>
                <a:spcPct val="150000"/>
              </a:lnSpc>
              <a:buFont typeface="Arial" panose="020B0604020202020204" pitchFamily="34" charset="0"/>
              <a:buChar char="•"/>
            </a:pPr>
            <a:r>
              <a:rPr lang="en-IN" sz="1200" b="1" dirty="0"/>
              <a:t>Step 8: </a:t>
            </a:r>
            <a:r>
              <a:rPr lang="en-IN" sz="1200" dirty="0"/>
              <a:t>Training &amp; Testing the Data Using 8 Algorithm Models Obtained from scikit- learn, </a:t>
            </a:r>
            <a:r>
              <a:rPr lang="en-IN" sz="1200" dirty="0" err="1"/>
              <a:t>yellowbrick</a:t>
            </a:r>
            <a:r>
              <a:rPr lang="en-IN" sz="1200" dirty="0"/>
              <a:t>, &amp; </a:t>
            </a:r>
            <a:r>
              <a:rPr lang="en-IN" sz="1200" dirty="0" err="1"/>
              <a:t>XGBoost</a:t>
            </a:r>
            <a:r>
              <a:rPr lang="en-IN" sz="1200" dirty="0"/>
              <a:t> ML Libraries in python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585063"/>
            <a:ext cx="4724400" cy="505267"/>
          </a:xfrm>
          <a:prstGeom prst="rect">
            <a:avLst/>
          </a:prstGeom>
        </p:spPr>
        <p:txBody>
          <a:bodyPr vert="horz" wrap="square" lIns="0" tIns="12700" rIns="0" bIns="0" rtlCol="0">
            <a:spAutoFit/>
          </a:bodyPr>
          <a:lstStyle/>
          <a:p>
            <a:pPr marL="12700">
              <a:lnSpc>
                <a:spcPct val="100000"/>
              </a:lnSpc>
              <a:spcBef>
                <a:spcPts val="100"/>
              </a:spcBef>
            </a:pPr>
            <a:r>
              <a:rPr lang="en-IN" sz="3200" dirty="0">
                <a:latin typeface="+mn-lt"/>
              </a:rPr>
              <a:t>SOLUTION APPROACH</a:t>
            </a:r>
            <a:endParaRPr sz="3200" dirty="0">
              <a:latin typeface="+mn-lt"/>
            </a:endParaRPr>
          </a:p>
        </p:txBody>
      </p:sp>
      <p:sp>
        <p:nvSpPr>
          <p:cNvPr id="4" name="object 4"/>
          <p:cNvSpPr/>
          <p:nvPr/>
        </p:nvSpPr>
        <p:spPr>
          <a:xfrm>
            <a:off x="74" y="181077"/>
            <a:ext cx="2618105" cy="274320"/>
          </a:xfrm>
          <a:custGeom>
            <a:avLst/>
            <a:gdLst/>
            <a:ahLst/>
            <a:cxnLst/>
            <a:rect l="l" t="t" r="r" b="b"/>
            <a:pathLst>
              <a:path w="2618105" h="274320">
                <a:moveTo>
                  <a:pt x="2618105" y="0"/>
                </a:moveTo>
                <a:lnTo>
                  <a:pt x="0" y="0"/>
                </a:lnTo>
                <a:lnTo>
                  <a:pt x="0" y="273899"/>
                </a:lnTo>
                <a:lnTo>
                  <a:pt x="2618105" y="273899"/>
                </a:lnTo>
                <a:lnTo>
                  <a:pt x="2618105" y="0"/>
                </a:lnTo>
                <a:close/>
              </a:path>
            </a:pathLst>
          </a:custGeom>
          <a:solidFill>
            <a:srgbClr val="FFC727"/>
          </a:solidFill>
        </p:spPr>
        <p:txBody>
          <a:bodyPr wrap="square" lIns="0" tIns="0" rIns="0" bIns="0" rtlCol="0"/>
          <a:lstStyle/>
          <a:p>
            <a:endParaRPr/>
          </a:p>
        </p:txBody>
      </p:sp>
      <p:grpSp>
        <p:nvGrpSpPr>
          <p:cNvPr id="5" name="object 5"/>
          <p:cNvGrpSpPr/>
          <p:nvPr/>
        </p:nvGrpSpPr>
        <p:grpSpPr>
          <a:xfrm>
            <a:off x="395668" y="1461477"/>
            <a:ext cx="3235325" cy="2941320"/>
            <a:chOff x="395668" y="1461477"/>
            <a:chExt cx="3235325" cy="2941320"/>
          </a:xfrm>
        </p:grpSpPr>
        <p:sp>
          <p:nvSpPr>
            <p:cNvPr id="6" name="object 6"/>
            <p:cNvSpPr/>
            <p:nvPr/>
          </p:nvSpPr>
          <p:spPr>
            <a:xfrm>
              <a:off x="395668" y="2544318"/>
              <a:ext cx="3235325" cy="1858645"/>
            </a:xfrm>
            <a:custGeom>
              <a:avLst/>
              <a:gdLst/>
              <a:ahLst/>
              <a:cxnLst/>
              <a:rect l="l" t="t" r="r" b="b"/>
              <a:pathLst>
                <a:path w="3235325" h="1858645">
                  <a:moveTo>
                    <a:pt x="1617383" y="0"/>
                  </a:moveTo>
                  <a:lnTo>
                    <a:pt x="1556735" y="641"/>
                  </a:lnTo>
                  <a:lnTo>
                    <a:pt x="1496652" y="2549"/>
                  </a:lnTo>
                  <a:lnTo>
                    <a:pt x="1437172" y="5702"/>
                  </a:lnTo>
                  <a:lnTo>
                    <a:pt x="1378334" y="10077"/>
                  </a:lnTo>
                  <a:lnTo>
                    <a:pt x="1320179" y="15652"/>
                  </a:lnTo>
                  <a:lnTo>
                    <a:pt x="1262743" y="22404"/>
                  </a:lnTo>
                  <a:lnTo>
                    <a:pt x="1206068" y="30311"/>
                  </a:lnTo>
                  <a:lnTo>
                    <a:pt x="1150191" y="39350"/>
                  </a:lnTo>
                  <a:lnTo>
                    <a:pt x="1095152" y="49499"/>
                  </a:lnTo>
                  <a:lnTo>
                    <a:pt x="1040990" y="60736"/>
                  </a:lnTo>
                  <a:lnTo>
                    <a:pt x="987743" y="73038"/>
                  </a:lnTo>
                  <a:lnTo>
                    <a:pt x="935452" y="86382"/>
                  </a:lnTo>
                  <a:lnTo>
                    <a:pt x="884154" y="100746"/>
                  </a:lnTo>
                  <a:lnTo>
                    <a:pt x="833890" y="116108"/>
                  </a:lnTo>
                  <a:lnTo>
                    <a:pt x="784697" y="132444"/>
                  </a:lnTo>
                  <a:lnTo>
                    <a:pt x="736616" y="149734"/>
                  </a:lnTo>
                  <a:lnTo>
                    <a:pt x="689685" y="167953"/>
                  </a:lnTo>
                  <a:lnTo>
                    <a:pt x="643943" y="187081"/>
                  </a:lnTo>
                  <a:lnTo>
                    <a:pt x="599429" y="207093"/>
                  </a:lnTo>
                  <a:lnTo>
                    <a:pt x="556183" y="227969"/>
                  </a:lnTo>
                  <a:lnTo>
                    <a:pt x="514243" y="249684"/>
                  </a:lnTo>
                  <a:lnTo>
                    <a:pt x="473648" y="272218"/>
                  </a:lnTo>
                  <a:lnTo>
                    <a:pt x="434438" y="295546"/>
                  </a:lnTo>
                  <a:lnTo>
                    <a:pt x="396652" y="319648"/>
                  </a:lnTo>
                  <a:lnTo>
                    <a:pt x="360328" y="344500"/>
                  </a:lnTo>
                  <a:lnTo>
                    <a:pt x="325505" y="370081"/>
                  </a:lnTo>
                  <a:lnTo>
                    <a:pt x="292224" y="396366"/>
                  </a:lnTo>
                  <a:lnTo>
                    <a:pt x="260522" y="423335"/>
                  </a:lnTo>
                  <a:lnTo>
                    <a:pt x="230438" y="450964"/>
                  </a:lnTo>
                  <a:lnTo>
                    <a:pt x="202013" y="479232"/>
                  </a:lnTo>
                  <a:lnTo>
                    <a:pt x="175285" y="508115"/>
                  </a:lnTo>
                  <a:lnTo>
                    <a:pt x="150292" y="537591"/>
                  </a:lnTo>
                  <a:lnTo>
                    <a:pt x="105671" y="598234"/>
                  </a:lnTo>
                  <a:lnTo>
                    <a:pt x="68462" y="660979"/>
                  </a:lnTo>
                  <a:lnTo>
                    <a:pt x="38978" y="725648"/>
                  </a:lnTo>
                  <a:lnTo>
                    <a:pt x="17532" y="792061"/>
                  </a:lnTo>
                  <a:lnTo>
                    <a:pt x="4435" y="860037"/>
                  </a:lnTo>
                  <a:lnTo>
                    <a:pt x="0" y="929398"/>
                  </a:lnTo>
                  <a:lnTo>
                    <a:pt x="1115" y="964241"/>
                  </a:lnTo>
                  <a:lnTo>
                    <a:pt x="9920" y="1032927"/>
                  </a:lnTo>
                  <a:lnTo>
                    <a:pt x="27231" y="1100134"/>
                  </a:lnTo>
                  <a:lnTo>
                    <a:pt x="52735" y="1165682"/>
                  </a:lnTo>
                  <a:lnTo>
                    <a:pt x="86121" y="1229391"/>
                  </a:lnTo>
                  <a:lnTo>
                    <a:pt x="127075" y="1291083"/>
                  </a:lnTo>
                  <a:lnTo>
                    <a:pt x="175285" y="1350579"/>
                  </a:lnTo>
                  <a:lnTo>
                    <a:pt x="202013" y="1379447"/>
                  </a:lnTo>
                  <a:lnTo>
                    <a:pt x="230438" y="1407699"/>
                  </a:lnTo>
                  <a:lnTo>
                    <a:pt x="260522" y="1435312"/>
                  </a:lnTo>
                  <a:lnTo>
                    <a:pt x="292224" y="1462264"/>
                  </a:lnTo>
                  <a:lnTo>
                    <a:pt x="325505" y="1488533"/>
                  </a:lnTo>
                  <a:lnTo>
                    <a:pt x="360328" y="1514096"/>
                  </a:lnTo>
                  <a:lnTo>
                    <a:pt x="396652" y="1538931"/>
                  </a:lnTo>
                  <a:lnTo>
                    <a:pt x="434438" y="1563015"/>
                  </a:lnTo>
                  <a:lnTo>
                    <a:pt x="473648" y="1586326"/>
                  </a:lnTo>
                  <a:lnTo>
                    <a:pt x="514243" y="1608841"/>
                  </a:lnTo>
                  <a:lnTo>
                    <a:pt x="556183" y="1630539"/>
                  </a:lnTo>
                  <a:lnTo>
                    <a:pt x="599429" y="1651397"/>
                  </a:lnTo>
                  <a:lnTo>
                    <a:pt x="643943" y="1671392"/>
                  </a:lnTo>
                  <a:lnTo>
                    <a:pt x="689685" y="1690502"/>
                  </a:lnTo>
                  <a:lnTo>
                    <a:pt x="736616" y="1708705"/>
                  </a:lnTo>
                  <a:lnTo>
                    <a:pt x="784697" y="1725978"/>
                  </a:lnTo>
                  <a:lnTo>
                    <a:pt x="833890" y="1742299"/>
                  </a:lnTo>
                  <a:lnTo>
                    <a:pt x="884154" y="1757645"/>
                  </a:lnTo>
                  <a:lnTo>
                    <a:pt x="935452" y="1771994"/>
                  </a:lnTo>
                  <a:lnTo>
                    <a:pt x="987743" y="1785325"/>
                  </a:lnTo>
                  <a:lnTo>
                    <a:pt x="1040990" y="1797613"/>
                  </a:lnTo>
                  <a:lnTo>
                    <a:pt x="1095152" y="1808838"/>
                  </a:lnTo>
                  <a:lnTo>
                    <a:pt x="1150191" y="1818976"/>
                  </a:lnTo>
                  <a:lnTo>
                    <a:pt x="1206068" y="1828005"/>
                  </a:lnTo>
                  <a:lnTo>
                    <a:pt x="1262743" y="1835903"/>
                  </a:lnTo>
                  <a:lnTo>
                    <a:pt x="1320179" y="1842647"/>
                  </a:lnTo>
                  <a:lnTo>
                    <a:pt x="1378334" y="1848215"/>
                  </a:lnTo>
                  <a:lnTo>
                    <a:pt x="1437172" y="1852585"/>
                  </a:lnTo>
                  <a:lnTo>
                    <a:pt x="1496652" y="1855734"/>
                  </a:lnTo>
                  <a:lnTo>
                    <a:pt x="1556735" y="1857640"/>
                  </a:lnTo>
                  <a:lnTo>
                    <a:pt x="1617383" y="1858280"/>
                  </a:lnTo>
                  <a:lnTo>
                    <a:pt x="1678030" y="1857640"/>
                  </a:lnTo>
                  <a:lnTo>
                    <a:pt x="1738113" y="1855734"/>
                  </a:lnTo>
                  <a:lnTo>
                    <a:pt x="1797593" y="1852585"/>
                  </a:lnTo>
                  <a:lnTo>
                    <a:pt x="1856430" y="1848215"/>
                  </a:lnTo>
                  <a:lnTo>
                    <a:pt x="1914585" y="1842647"/>
                  </a:lnTo>
                  <a:lnTo>
                    <a:pt x="1972020" y="1835903"/>
                  </a:lnTo>
                  <a:lnTo>
                    <a:pt x="2028696" y="1828005"/>
                  </a:lnTo>
                  <a:lnTo>
                    <a:pt x="2084572" y="1818976"/>
                  </a:lnTo>
                  <a:lnTo>
                    <a:pt x="2139611" y="1808838"/>
                  </a:lnTo>
                  <a:lnTo>
                    <a:pt x="2193773" y="1797613"/>
                  </a:lnTo>
                  <a:lnTo>
                    <a:pt x="2247019" y="1785325"/>
                  </a:lnTo>
                  <a:lnTo>
                    <a:pt x="2299310" y="1771994"/>
                  </a:lnTo>
                  <a:lnTo>
                    <a:pt x="2350607" y="1757645"/>
                  </a:lnTo>
                  <a:lnTo>
                    <a:pt x="2400871" y="1742299"/>
                  </a:lnTo>
                  <a:lnTo>
                    <a:pt x="2450063" y="1725978"/>
                  </a:lnTo>
                  <a:lnTo>
                    <a:pt x="2498144" y="1708705"/>
                  </a:lnTo>
                  <a:lnTo>
                    <a:pt x="2545075" y="1690502"/>
                  </a:lnTo>
                  <a:lnTo>
                    <a:pt x="2590817" y="1671392"/>
                  </a:lnTo>
                  <a:lnTo>
                    <a:pt x="2635330" y="1651397"/>
                  </a:lnTo>
                  <a:lnTo>
                    <a:pt x="2678576" y="1630539"/>
                  </a:lnTo>
                  <a:lnTo>
                    <a:pt x="2720515" y="1608841"/>
                  </a:lnTo>
                  <a:lnTo>
                    <a:pt x="2761110" y="1586326"/>
                  </a:lnTo>
                  <a:lnTo>
                    <a:pt x="2800319" y="1563015"/>
                  </a:lnTo>
                  <a:lnTo>
                    <a:pt x="2838106" y="1538931"/>
                  </a:lnTo>
                  <a:lnTo>
                    <a:pt x="2874429" y="1514096"/>
                  </a:lnTo>
                  <a:lnTo>
                    <a:pt x="2909251" y="1488533"/>
                  </a:lnTo>
                  <a:lnTo>
                    <a:pt x="2942533" y="1462264"/>
                  </a:lnTo>
                  <a:lnTo>
                    <a:pt x="2974234" y="1435312"/>
                  </a:lnTo>
                  <a:lnTo>
                    <a:pt x="3004317" y="1407699"/>
                  </a:lnTo>
                  <a:lnTo>
                    <a:pt x="3032742" y="1379447"/>
                  </a:lnTo>
                  <a:lnTo>
                    <a:pt x="3059470" y="1350579"/>
                  </a:lnTo>
                  <a:lnTo>
                    <a:pt x="3084462" y="1321117"/>
                  </a:lnTo>
                  <a:lnTo>
                    <a:pt x="3129083" y="1260501"/>
                  </a:lnTo>
                  <a:lnTo>
                    <a:pt x="3166291" y="1197777"/>
                  </a:lnTo>
                  <a:lnTo>
                    <a:pt x="3195775" y="1133126"/>
                  </a:lnTo>
                  <a:lnTo>
                    <a:pt x="3217221" y="1066727"/>
                  </a:lnTo>
                  <a:lnTo>
                    <a:pt x="3230318" y="998758"/>
                  </a:lnTo>
                  <a:lnTo>
                    <a:pt x="3234753" y="929398"/>
                  </a:lnTo>
                  <a:lnTo>
                    <a:pt x="3233638" y="894556"/>
                  </a:lnTo>
                  <a:lnTo>
                    <a:pt x="3224833" y="825865"/>
                  </a:lnTo>
                  <a:lnTo>
                    <a:pt x="3207522" y="758648"/>
                  </a:lnTo>
                  <a:lnTo>
                    <a:pt x="3182018" y="693084"/>
                  </a:lnTo>
                  <a:lnTo>
                    <a:pt x="3148633" y="629355"/>
                  </a:lnTo>
                  <a:lnTo>
                    <a:pt x="3107680" y="567638"/>
                  </a:lnTo>
                  <a:lnTo>
                    <a:pt x="3059470" y="508115"/>
                  </a:lnTo>
                  <a:lnTo>
                    <a:pt x="3032742" y="479232"/>
                  </a:lnTo>
                  <a:lnTo>
                    <a:pt x="3004317" y="450964"/>
                  </a:lnTo>
                  <a:lnTo>
                    <a:pt x="2974234" y="423335"/>
                  </a:lnTo>
                  <a:lnTo>
                    <a:pt x="2942533" y="396366"/>
                  </a:lnTo>
                  <a:lnTo>
                    <a:pt x="2909251" y="370081"/>
                  </a:lnTo>
                  <a:lnTo>
                    <a:pt x="2874429" y="344500"/>
                  </a:lnTo>
                  <a:lnTo>
                    <a:pt x="2838106" y="319648"/>
                  </a:lnTo>
                  <a:lnTo>
                    <a:pt x="2800319" y="295546"/>
                  </a:lnTo>
                  <a:lnTo>
                    <a:pt x="2761110" y="272218"/>
                  </a:lnTo>
                  <a:lnTo>
                    <a:pt x="2720515" y="249684"/>
                  </a:lnTo>
                  <a:lnTo>
                    <a:pt x="2678576" y="227969"/>
                  </a:lnTo>
                  <a:lnTo>
                    <a:pt x="2635330" y="207093"/>
                  </a:lnTo>
                  <a:lnTo>
                    <a:pt x="2590817" y="187081"/>
                  </a:lnTo>
                  <a:lnTo>
                    <a:pt x="2545075" y="167953"/>
                  </a:lnTo>
                  <a:lnTo>
                    <a:pt x="2498144" y="149734"/>
                  </a:lnTo>
                  <a:lnTo>
                    <a:pt x="2450063" y="132444"/>
                  </a:lnTo>
                  <a:lnTo>
                    <a:pt x="2400871" y="116108"/>
                  </a:lnTo>
                  <a:lnTo>
                    <a:pt x="2350607" y="100746"/>
                  </a:lnTo>
                  <a:lnTo>
                    <a:pt x="2299310" y="86382"/>
                  </a:lnTo>
                  <a:lnTo>
                    <a:pt x="2247019" y="73038"/>
                  </a:lnTo>
                  <a:lnTo>
                    <a:pt x="2193773" y="60736"/>
                  </a:lnTo>
                  <a:lnTo>
                    <a:pt x="2139611" y="49499"/>
                  </a:lnTo>
                  <a:lnTo>
                    <a:pt x="2084572" y="39350"/>
                  </a:lnTo>
                  <a:lnTo>
                    <a:pt x="2028696" y="30311"/>
                  </a:lnTo>
                  <a:lnTo>
                    <a:pt x="1972020" y="22404"/>
                  </a:lnTo>
                  <a:lnTo>
                    <a:pt x="1914585" y="15652"/>
                  </a:lnTo>
                  <a:lnTo>
                    <a:pt x="1856430" y="10077"/>
                  </a:lnTo>
                  <a:lnTo>
                    <a:pt x="1797593" y="5702"/>
                  </a:lnTo>
                  <a:lnTo>
                    <a:pt x="1738113" y="2549"/>
                  </a:lnTo>
                  <a:lnTo>
                    <a:pt x="1678030" y="641"/>
                  </a:lnTo>
                  <a:lnTo>
                    <a:pt x="1617383" y="0"/>
                  </a:lnTo>
                  <a:close/>
                </a:path>
              </a:pathLst>
            </a:custGeom>
            <a:solidFill>
              <a:srgbClr val="F5F5F5"/>
            </a:solidFill>
          </p:spPr>
          <p:txBody>
            <a:bodyPr wrap="square" lIns="0" tIns="0" rIns="0" bIns="0" rtlCol="0"/>
            <a:lstStyle/>
            <a:p>
              <a:endParaRPr/>
            </a:p>
          </p:txBody>
        </p:sp>
        <p:sp>
          <p:nvSpPr>
            <p:cNvPr id="7" name="object 7"/>
            <p:cNvSpPr/>
            <p:nvPr/>
          </p:nvSpPr>
          <p:spPr>
            <a:xfrm>
              <a:off x="1028903" y="2834449"/>
              <a:ext cx="1830070" cy="1266825"/>
            </a:xfrm>
            <a:custGeom>
              <a:avLst/>
              <a:gdLst/>
              <a:ahLst/>
              <a:cxnLst/>
              <a:rect l="l" t="t" r="r" b="b"/>
              <a:pathLst>
                <a:path w="1830070" h="1266825">
                  <a:moveTo>
                    <a:pt x="1640039" y="61556"/>
                  </a:moveTo>
                  <a:lnTo>
                    <a:pt x="1563522" y="7404"/>
                  </a:lnTo>
                  <a:lnTo>
                    <a:pt x="1535176" y="0"/>
                  </a:lnTo>
                  <a:lnTo>
                    <a:pt x="1527848" y="469"/>
                  </a:lnTo>
                  <a:lnTo>
                    <a:pt x="10210" y="843495"/>
                  </a:lnTo>
                  <a:lnTo>
                    <a:pt x="0" y="861072"/>
                  </a:lnTo>
                  <a:lnTo>
                    <a:pt x="2552" y="870826"/>
                  </a:lnTo>
                  <a:lnTo>
                    <a:pt x="76517" y="915416"/>
                  </a:lnTo>
                  <a:lnTo>
                    <a:pt x="104863" y="922820"/>
                  </a:lnTo>
                  <a:lnTo>
                    <a:pt x="112191" y="922362"/>
                  </a:lnTo>
                  <a:lnTo>
                    <a:pt x="119418" y="920965"/>
                  </a:lnTo>
                  <a:lnTo>
                    <a:pt x="126453" y="918654"/>
                  </a:lnTo>
                  <a:lnTo>
                    <a:pt x="133210" y="915416"/>
                  </a:lnTo>
                  <a:lnTo>
                    <a:pt x="520420" y="695820"/>
                  </a:lnTo>
                  <a:lnTo>
                    <a:pt x="767867" y="834161"/>
                  </a:lnTo>
                  <a:lnTo>
                    <a:pt x="776224" y="836371"/>
                  </a:lnTo>
                  <a:lnTo>
                    <a:pt x="792949" y="836371"/>
                  </a:lnTo>
                  <a:lnTo>
                    <a:pt x="801306" y="834161"/>
                  </a:lnTo>
                  <a:lnTo>
                    <a:pt x="1225080" y="598106"/>
                  </a:lnTo>
                  <a:lnTo>
                    <a:pt x="1230490" y="592709"/>
                  </a:lnTo>
                  <a:lnTo>
                    <a:pt x="1232306" y="585762"/>
                  </a:lnTo>
                  <a:lnTo>
                    <a:pt x="1230490" y="578815"/>
                  </a:lnTo>
                  <a:lnTo>
                    <a:pt x="1225080" y="573405"/>
                  </a:lnTo>
                  <a:lnTo>
                    <a:pt x="982446" y="437794"/>
                  </a:lnTo>
                  <a:lnTo>
                    <a:pt x="1629854" y="79324"/>
                  </a:lnTo>
                  <a:lnTo>
                    <a:pt x="1637487" y="71450"/>
                  </a:lnTo>
                  <a:lnTo>
                    <a:pt x="1640039" y="61556"/>
                  </a:lnTo>
                  <a:close/>
                </a:path>
                <a:path w="1830070" h="1266825">
                  <a:moveTo>
                    <a:pt x="1829968" y="1093292"/>
                  </a:moveTo>
                  <a:lnTo>
                    <a:pt x="1809369" y="1032649"/>
                  </a:lnTo>
                  <a:lnTo>
                    <a:pt x="1752574" y="981405"/>
                  </a:lnTo>
                  <a:lnTo>
                    <a:pt x="1712925" y="960526"/>
                  </a:lnTo>
                  <a:lnTo>
                    <a:pt x="1667027" y="943444"/>
                  </a:lnTo>
                  <a:lnTo>
                    <a:pt x="1615808" y="930643"/>
                  </a:lnTo>
                  <a:lnTo>
                    <a:pt x="1560207" y="922604"/>
                  </a:lnTo>
                  <a:lnTo>
                    <a:pt x="1501165" y="919810"/>
                  </a:lnTo>
                  <a:lnTo>
                    <a:pt x="1442110" y="922604"/>
                  </a:lnTo>
                  <a:lnTo>
                    <a:pt x="1386509" y="930643"/>
                  </a:lnTo>
                  <a:lnTo>
                    <a:pt x="1335290" y="943444"/>
                  </a:lnTo>
                  <a:lnTo>
                    <a:pt x="1289392" y="960526"/>
                  </a:lnTo>
                  <a:lnTo>
                    <a:pt x="1249743" y="981405"/>
                  </a:lnTo>
                  <a:lnTo>
                    <a:pt x="1217295" y="1005611"/>
                  </a:lnTo>
                  <a:lnTo>
                    <a:pt x="1177658" y="1062037"/>
                  </a:lnTo>
                  <a:lnTo>
                    <a:pt x="1172362" y="1093292"/>
                  </a:lnTo>
                  <a:lnTo>
                    <a:pt x="1177658" y="1124381"/>
                  </a:lnTo>
                  <a:lnTo>
                    <a:pt x="1217295" y="1180579"/>
                  </a:lnTo>
                  <a:lnTo>
                    <a:pt x="1249743" y="1204709"/>
                  </a:lnTo>
                  <a:lnTo>
                    <a:pt x="1289392" y="1225550"/>
                  </a:lnTo>
                  <a:lnTo>
                    <a:pt x="1335290" y="1242606"/>
                  </a:lnTo>
                  <a:lnTo>
                    <a:pt x="1386509" y="1255395"/>
                  </a:lnTo>
                  <a:lnTo>
                    <a:pt x="1442110" y="1263421"/>
                  </a:lnTo>
                  <a:lnTo>
                    <a:pt x="1501165" y="1266215"/>
                  </a:lnTo>
                  <a:lnTo>
                    <a:pt x="1560207" y="1263421"/>
                  </a:lnTo>
                  <a:lnTo>
                    <a:pt x="1615808" y="1255395"/>
                  </a:lnTo>
                  <a:lnTo>
                    <a:pt x="1667027" y="1242606"/>
                  </a:lnTo>
                  <a:lnTo>
                    <a:pt x="1712925" y="1225550"/>
                  </a:lnTo>
                  <a:lnTo>
                    <a:pt x="1752574" y="1204709"/>
                  </a:lnTo>
                  <a:lnTo>
                    <a:pt x="1785035" y="1180579"/>
                  </a:lnTo>
                  <a:lnTo>
                    <a:pt x="1824659" y="1124381"/>
                  </a:lnTo>
                  <a:lnTo>
                    <a:pt x="1829968" y="1093292"/>
                  </a:lnTo>
                  <a:close/>
                </a:path>
              </a:pathLst>
            </a:custGeom>
            <a:solidFill>
              <a:srgbClr val="E0E0E0"/>
            </a:solidFill>
          </p:spPr>
          <p:txBody>
            <a:bodyPr wrap="square" lIns="0" tIns="0" rIns="0" bIns="0" rtlCol="0"/>
            <a:lstStyle/>
            <a:p>
              <a:endParaRPr/>
            </a:p>
          </p:txBody>
        </p:sp>
        <p:sp>
          <p:nvSpPr>
            <p:cNvPr id="8" name="object 8"/>
            <p:cNvSpPr/>
            <p:nvPr/>
          </p:nvSpPr>
          <p:spPr>
            <a:xfrm>
              <a:off x="3212332" y="2661589"/>
              <a:ext cx="178435" cy="402590"/>
            </a:xfrm>
            <a:custGeom>
              <a:avLst/>
              <a:gdLst/>
              <a:ahLst/>
              <a:cxnLst/>
              <a:rect l="l" t="t" r="r" b="b"/>
              <a:pathLst>
                <a:path w="178435" h="402589">
                  <a:moveTo>
                    <a:pt x="140823" y="0"/>
                  </a:moveTo>
                  <a:lnTo>
                    <a:pt x="133533" y="0"/>
                  </a:lnTo>
                  <a:lnTo>
                    <a:pt x="91602" y="13780"/>
                  </a:lnTo>
                  <a:lnTo>
                    <a:pt x="54709" y="49253"/>
                  </a:lnTo>
                  <a:lnTo>
                    <a:pt x="25757" y="97619"/>
                  </a:lnTo>
                  <a:lnTo>
                    <a:pt x="7650" y="150075"/>
                  </a:lnTo>
                  <a:lnTo>
                    <a:pt x="0" y="219675"/>
                  </a:lnTo>
                  <a:lnTo>
                    <a:pt x="850" y="296789"/>
                  </a:lnTo>
                  <a:lnTo>
                    <a:pt x="5100" y="359287"/>
                  </a:lnTo>
                  <a:lnTo>
                    <a:pt x="7650" y="385038"/>
                  </a:lnTo>
                  <a:lnTo>
                    <a:pt x="25240" y="392722"/>
                  </a:lnTo>
                  <a:lnTo>
                    <a:pt x="47338" y="402056"/>
                  </a:lnTo>
                  <a:lnTo>
                    <a:pt x="49463" y="345406"/>
                  </a:lnTo>
                  <a:lnTo>
                    <a:pt x="53715" y="309138"/>
                  </a:lnTo>
                  <a:lnTo>
                    <a:pt x="63285" y="277607"/>
                  </a:lnTo>
                  <a:lnTo>
                    <a:pt x="81361" y="235165"/>
                  </a:lnTo>
                  <a:lnTo>
                    <a:pt x="107886" y="183313"/>
                  </a:lnTo>
                  <a:lnTo>
                    <a:pt x="137122" y="135318"/>
                  </a:lnTo>
                  <a:lnTo>
                    <a:pt x="162427" y="93191"/>
                  </a:lnTo>
                  <a:lnTo>
                    <a:pt x="177157" y="58940"/>
                  </a:lnTo>
                  <a:lnTo>
                    <a:pt x="177858" y="33454"/>
                  </a:lnTo>
                  <a:lnTo>
                    <a:pt x="170002" y="16465"/>
                  </a:lnTo>
                  <a:lnTo>
                    <a:pt x="160339" y="6991"/>
                  </a:lnTo>
                  <a:lnTo>
                    <a:pt x="155618" y="4051"/>
                  </a:lnTo>
                  <a:lnTo>
                    <a:pt x="148214" y="1282"/>
                  </a:lnTo>
                  <a:lnTo>
                    <a:pt x="140823" y="0"/>
                  </a:lnTo>
                  <a:close/>
                </a:path>
              </a:pathLst>
            </a:custGeom>
            <a:solidFill>
              <a:srgbClr val="FFC100"/>
            </a:solidFill>
          </p:spPr>
          <p:txBody>
            <a:bodyPr wrap="square" lIns="0" tIns="0" rIns="0" bIns="0" rtlCol="0"/>
            <a:lstStyle/>
            <a:p>
              <a:endParaRPr/>
            </a:p>
          </p:txBody>
        </p:sp>
        <p:sp>
          <p:nvSpPr>
            <p:cNvPr id="9" name="object 9"/>
            <p:cNvSpPr/>
            <p:nvPr/>
          </p:nvSpPr>
          <p:spPr>
            <a:xfrm>
              <a:off x="3212332" y="2661589"/>
              <a:ext cx="178435" cy="402590"/>
            </a:xfrm>
            <a:custGeom>
              <a:avLst/>
              <a:gdLst/>
              <a:ahLst/>
              <a:cxnLst/>
              <a:rect l="l" t="t" r="r" b="b"/>
              <a:pathLst>
                <a:path w="178435" h="402589">
                  <a:moveTo>
                    <a:pt x="140823" y="0"/>
                  </a:moveTo>
                  <a:lnTo>
                    <a:pt x="133533" y="0"/>
                  </a:lnTo>
                  <a:lnTo>
                    <a:pt x="91602" y="13780"/>
                  </a:lnTo>
                  <a:lnTo>
                    <a:pt x="54709" y="49253"/>
                  </a:lnTo>
                  <a:lnTo>
                    <a:pt x="25757" y="97619"/>
                  </a:lnTo>
                  <a:lnTo>
                    <a:pt x="7650" y="150075"/>
                  </a:lnTo>
                  <a:lnTo>
                    <a:pt x="0" y="219675"/>
                  </a:lnTo>
                  <a:lnTo>
                    <a:pt x="850" y="296789"/>
                  </a:lnTo>
                  <a:lnTo>
                    <a:pt x="5100" y="359287"/>
                  </a:lnTo>
                  <a:lnTo>
                    <a:pt x="7650" y="385038"/>
                  </a:lnTo>
                  <a:lnTo>
                    <a:pt x="25240" y="392722"/>
                  </a:lnTo>
                  <a:lnTo>
                    <a:pt x="47338" y="402056"/>
                  </a:lnTo>
                  <a:lnTo>
                    <a:pt x="49463" y="345406"/>
                  </a:lnTo>
                  <a:lnTo>
                    <a:pt x="53715" y="309138"/>
                  </a:lnTo>
                  <a:lnTo>
                    <a:pt x="63285" y="277607"/>
                  </a:lnTo>
                  <a:lnTo>
                    <a:pt x="81361" y="235165"/>
                  </a:lnTo>
                  <a:lnTo>
                    <a:pt x="107886" y="183313"/>
                  </a:lnTo>
                  <a:lnTo>
                    <a:pt x="137122" y="135318"/>
                  </a:lnTo>
                  <a:lnTo>
                    <a:pt x="162427" y="93191"/>
                  </a:lnTo>
                  <a:lnTo>
                    <a:pt x="177157" y="58940"/>
                  </a:lnTo>
                  <a:lnTo>
                    <a:pt x="177858" y="33454"/>
                  </a:lnTo>
                  <a:lnTo>
                    <a:pt x="170002" y="16465"/>
                  </a:lnTo>
                  <a:lnTo>
                    <a:pt x="160339" y="6991"/>
                  </a:lnTo>
                  <a:lnTo>
                    <a:pt x="155618" y="4051"/>
                  </a:lnTo>
                  <a:lnTo>
                    <a:pt x="148214" y="1282"/>
                  </a:lnTo>
                  <a:lnTo>
                    <a:pt x="140823" y="0"/>
                  </a:lnTo>
                  <a:close/>
                </a:path>
              </a:pathLst>
            </a:custGeom>
            <a:solidFill>
              <a:srgbClr val="000000"/>
            </a:solidFill>
          </p:spPr>
          <p:txBody>
            <a:bodyPr wrap="square" lIns="0" tIns="0" rIns="0" bIns="0" rtlCol="0"/>
            <a:lstStyle/>
            <a:p>
              <a:endParaRPr/>
            </a:p>
          </p:txBody>
        </p:sp>
        <p:sp>
          <p:nvSpPr>
            <p:cNvPr id="10" name="object 10"/>
            <p:cNvSpPr/>
            <p:nvPr/>
          </p:nvSpPr>
          <p:spPr>
            <a:xfrm>
              <a:off x="3237572" y="2684640"/>
              <a:ext cx="119380" cy="372745"/>
            </a:xfrm>
            <a:custGeom>
              <a:avLst/>
              <a:gdLst/>
              <a:ahLst/>
              <a:cxnLst/>
              <a:rect l="l" t="t" r="r" b="b"/>
              <a:pathLst>
                <a:path w="119379" h="372744">
                  <a:moveTo>
                    <a:pt x="116484" y="0"/>
                  </a:moveTo>
                  <a:lnTo>
                    <a:pt x="73710" y="46457"/>
                  </a:lnTo>
                  <a:lnTo>
                    <a:pt x="51581" y="83926"/>
                  </a:lnTo>
                  <a:lnTo>
                    <a:pt x="30089" y="134055"/>
                  </a:lnTo>
                  <a:lnTo>
                    <a:pt x="12292" y="197772"/>
                  </a:lnTo>
                  <a:lnTo>
                    <a:pt x="1243" y="276001"/>
                  </a:lnTo>
                  <a:lnTo>
                    <a:pt x="0" y="369671"/>
                  </a:lnTo>
                  <a:lnTo>
                    <a:pt x="6794" y="372414"/>
                  </a:lnTo>
                  <a:lnTo>
                    <a:pt x="7428" y="279156"/>
                  </a:lnTo>
                  <a:lnTo>
                    <a:pt x="17928" y="201324"/>
                  </a:lnTo>
                  <a:lnTo>
                    <a:pt x="35243" y="137980"/>
                  </a:lnTo>
                  <a:lnTo>
                    <a:pt x="56326" y="88184"/>
                  </a:lnTo>
                  <a:lnTo>
                    <a:pt x="78125" y="50997"/>
                  </a:lnTo>
                  <a:lnTo>
                    <a:pt x="111679" y="10695"/>
                  </a:lnTo>
                  <a:lnTo>
                    <a:pt x="119049" y="4597"/>
                  </a:lnTo>
                  <a:lnTo>
                    <a:pt x="119049" y="2959"/>
                  </a:lnTo>
                  <a:lnTo>
                    <a:pt x="117284" y="406"/>
                  </a:lnTo>
                  <a:close/>
                </a:path>
              </a:pathLst>
            </a:custGeom>
            <a:solidFill>
              <a:srgbClr val="FFFFFF"/>
            </a:solidFill>
          </p:spPr>
          <p:txBody>
            <a:bodyPr wrap="square" lIns="0" tIns="0" rIns="0" bIns="0" rtlCol="0"/>
            <a:lstStyle/>
            <a:p>
              <a:endParaRPr/>
            </a:p>
          </p:txBody>
        </p:sp>
        <p:sp>
          <p:nvSpPr>
            <p:cNvPr id="11" name="object 11"/>
            <p:cNvSpPr/>
            <p:nvPr/>
          </p:nvSpPr>
          <p:spPr>
            <a:xfrm>
              <a:off x="3226219" y="2811424"/>
              <a:ext cx="254000" cy="360680"/>
            </a:xfrm>
            <a:custGeom>
              <a:avLst/>
              <a:gdLst/>
              <a:ahLst/>
              <a:cxnLst/>
              <a:rect l="l" t="t" r="r" b="b"/>
              <a:pathLst>
                <a:path w="254000" h="360680">
                  <a:moveTo>
                    <a:pt x="213321" y="0"/>
                  </a:moveTo>
                  <a:lnTo>
                    <a:pt x="210070" y="0"/>
                  </a:lnTo>
                  <a:lnTo>
                    <a:pt x="199036" y="1074"/>
                  </a:lnTo>
                  <a:lnTo>
                    <a:pt x="187310" y="4578"/>
                  </a:lnTo>
                  <a:lnTo>
                    <a:pt x="175125" y="10929"/>
                  </a:lnTo>
                  <a:lnTo>
                    <a:pt x="162712" y="20548"/>
                  </a:lnTo>
                  <a:lnTo>
                    <a:pt x="138052" y="44159"/>
                  </a:lnTo>
                  <a:lnTo>
                    <a:pt x="126361" y="52357"/>
                  </a:lnTo>
                  <a:lnTo>
                    <a:pt x="111696" y="57873"/>
                  </a:lnTo>
                  <a:lnTo>
                    <a:pt x="94337" y="60830"/>
                  </a:lnTo>
                  <a:lnTo>
                    <a:pt x="77884" y="63372"/>
                  </a:lnTo>
                  <a:lnTo>
                    <a:pt x="63452" y="68382"/>
                  </a:lnTo>
                  <a:lnTo>
                    <a:pt x="52158" y="78739"/>
                  </a:lnTo>
                  <a:lnTo>
                    <a:pt x="47048" y="95366"/>
                  </a:lnTo>
                  <a:lnTo>
                    <a:pt x="46815" y="134791"/>
                  </a:lnTo>
                  <a:lnTo>
                    <a:pt x="41376" y="149567"/>
                  </a:lnTo>
                  <a:lnTo>
                    <a:pt x="29821" y="161261"/>
                  </a:lnTo>
                  <a:lnTo>
                    <a:pt x="16449" y="174401"/>
                  </a:lnTo>
                  <a:lnTo>
                    <a:pt x="5197" y="189396"/>
                  </a:lnTo>
                  <a:lnTo>
                    <a:pt x="0" y="206654"/>
                  </a:lnTo>
                  <a:lnTo>
                    <a:pt x="3691" y="227884"/>
                  </a:lnTo>
                  <a:lnTo>
                    <a:pt x="12903" y="250505"/>
                  </a:lnTo>
                  <a:lnTo>
                    <a:pt x="22324" y="268496"/>
                  </a:lnTo>
                  <a:lnTo>
                    <a:pt x="26644" y="275831"/>
                  </a:lnTo>
                  <a:lnTo>
                    <a:pt x="79946" y="312610"/>
                  </a:lnTo>
                  <a:lnTo>
                    <a:pt x="149669" y="360362"/>
                  </a:lnTo>
                  <a:lnTo>
                    <a:pt x="165711" y="357046"/>
                  </a:lnTo>
                  <a:lnTo>
                    <a:pt x="180211" y="349867"/>
                  </a:lnTo>
                  <a:lnTo>
                    <a:pt x="192480" y="339290"/>
                  </a:lnTo>
                  <a:lnTo>
                    <a:pt x="201828" y="325780"/>
                  </a:lnTo>
                  <a:lnTo>
                    <a:pt x="208273" y="299902"/>
                  </a:lnTo>
                  <a:lnTo>
                    <a:pt x="205366" y="274385"/>
                  </a:lnTo>
                  <a:lnTo>
                    <a:pt x="200547" y="250822"/>
                  </a:lnTo>
                  <a:lnTo>
                    <a:pt x="201256" y="230809"/>
                  </a:lnTo>
                  <a:lnTo>
                    <a:pt x="212848" y="215618"/>
                  </a:lnTo>
                  <a:lnTo>
                    <a:pt x="231025" y="203157"/>
                  </a:lnTo>
                  <a:lnTo>
                    <a:pt x="247498" y="189974"/>
                  </a:lnTo>
                  <a:lnTo>
                    <a:pt x="253974" y="172618"/>
                  </a:lnTo>
                  <a:lnTo>
                    <a:pt x="245519" y="151331"/>
                  </a:lnTo>
                  <a:lnTo>
                    <a:pt x="229674" y="129938"/>
                  </a:lnTo>
                  <a:lnTo>
                    <a:pt x="215632" y="109162"/>
                  </a:lnTo>
                  <a:lnTo>
                    <a:pt x="212585" y="89725"/>
                  </a:lnTo>
                  <a:lnTo>
                    <a:pt x="219096" y="73581"/>
                  </a:lnTo>
                  <a:lnTo>
                    <a:pt x="227196" y="60626"/>
                  </a:lnTo>
                  <a:lnTo>
                    <a:pt x="235077" y="48495"/>
                  </a:lnTo>
                  <a:lnTo>
                    <a:pt x="240931" y="34823"/>
                  </a:lnTo>
                  <a:lnTo>
                    <a:pt x="241797" y="23408"/>
                  </a:lnTo>
                  <a:lnTo>
                    <a:pt x="238036" y="13071"/>
                  </a:lnTo>
                  <a:lnTo>
                    <a:pt x="230341" y="5101"/>
                  </a:lnTo>
                  <a:lnTo>
                    <a:pt x="219405" y="787"/>
                  </a:lnTo>
                  <a:lnTo>
                    <a:pt x="213321" y="0"/>
                  </a:lnTo>
                  <a:close/>
                </a:path>
              </a:pathLst>
            </a:custGeom>
            <a:solidFill>
              <a:srgbClr val="FFC100"/>
            </a:solidFill>
          </p:spPr>
          <p:txBody>
            <a:bodyPr wrap="square" lIns="0" tIns="0" rIns="0" bIns="0" rtlCol="0"/>
            <a:lstStyle/>
            <a:p>
              <a:endParaRPr/>
            </a:p>
          </p:txBody>
        </p:sp>
        <p:sp>
          <p:nvSpPr>
            <p:cNvPr id="12" name="object 12"/>
            <p:cNvSpPr/>
            <p:nvPr/>
          </p:nvSpPr>
          <p:spPr>
            <a:xfrm>
              <a:off x="3299929" y="2829229"/>
              <a:ext cx="133985" cy="295275"/>
            </a:xfrm>
            <a:custGeom>
              <a:avLst/>
              <a:gdLst/>
              <a:ahLst/>
              <a:cxnLst/>
              <a:rect l="l" t="t" r="r" b="b"/>
              <a:pathLst>
                <a:path w="133985" h="295275">
                  <a:moveTo>
                    <a:pt x="130403" y="0"/>
                  </a:moveTo>
                  <a:lnTo>
                    <a:pt x="127266" y="0"/>
                  </a:lnTo>
                  <a:lnTo>
                    <a:pt x="126504" y="330"/>
                  </a:lnTo>
                  <a:lnTo>
                    <a:pt x="115910" y="10805"/>
                  </a:lnTo>
                  <a:lnTo>
                    <a:pt x="92321" y="39189"/>
                  </a:lnTo>
                  <a:lnTo>
                    <a:pt x="61823" y="86408"/>
                  </a:lnTo>
                  <a:lnTo>
                    <a:pt x="31165" y="152615"/>
                  </a:lnTo>
                  <a:lnTo>
                    <a:pt x="30607" y="153174"/>
                  </a:lnTo>
                  <a:lnTo>
                    <a:pt x="30607" y="154812"/>
                  </a:lnTo>
                  <a:lnTo>
                    <a:pt x="19448" y="187812"/>
                  </a:lnTo>
                  <a:lnTo>
                    <a:pt x="10626" y="221583"/>
                  </a:lnTo>
                  <a:lnTo>
                    <a:pt x="4142" y="255868"/>
                  </a:lnTo>
                  <a:lnTo>
                    <a:pt x="0" y="290410"/>
                  </a:lnTo>
                  <a:lnTo>
                    <a:pt x="6235" y="294805"/>
                  </a:lnTo>
                  <a:lnTo>
                    <a:pt x="10369" y="259606"/>
                  </a:lnTo>
                  <a:lnTo>
                    <a:pt x="16792" y="224874"/>
                  </a:lnTo>
                  <a:lnTo>
                    <a:pt x="36283" y="157010"/>
                  </a:lnTo>
                  <a:lnTo>
                    <a:pt x="86640" y="149685"/>
                  </a:lnTo>
                  <a:lnTo>
                    <a:pt x="101866" y="149364"/>
                  </a:lnTo>
                  <a:lnTo>
                    <a:pt x="113028" y="149529"/>
                  </a:lnTo>
                  <a:lnTo>
                    <a:pt x="131521" y="150418"/>
                  </a:lnTo>
                  <a:lnTo>
                    <a:pt x="133223" y="149313"/>
                  </a:lnTo>
                  <a:lnTo>
                    <a:pt x="133223" y="147129"/>
                  </a:lnTo>
                  <a:lnTo>
                    <a:pt x="133781" y="145478"/>
                  </a:lnTo>
                  <a:lnTo>
                    <a:pt x="132080" y="143840"/>
                  </a:lnTo>
                  <a:lnTo>
                    <a:pt x="113870" y="143057"/>
                  </a:lnTo>
                  <a:lnTo>
                    <a:pt x="103377" y="142913"/>
                  </a:lnTo>
                  <a:lnTo>
                    <a:pt x="88789" y="143205"/>
                  </a:lnTo>
                  <a:lnTo>
                    <a:pt x="72664" y="144273"/>
                  </a:lnTo>
                  <a:lnTo>
                    <a:pt x="55827" y="146401"/>
                  </a:lnTo>
                  <a:lnTo>
                    <a:pt x="39103" y="149872"/>
                  </a:lnTo>
                  <a:lnTo>
                    <a:pt x="68754" y="86857"/>
                  </a:lnTo>
                  <a:lnTo>
                    <a:pt x="98137" y="41857"/>
                  </a:lnTo>
                  <a:lnTo>
                    <a:pt x="120822" y="14771"/>
                  </a:lnTo>
                  <a:lnTo>
                    <a:pt x="132562" y="3390"/>
                  </a:lnTo>
                  <a:close/>
                </a:path>
              </a:pathLst>
            </a:custGeom>
            <a:solidFill>
              <a:srgbClr val="FFFFFF"/>
            </a:solidFill>
          </p:spPr>
          <p:txBody>
            <a:bodyPr wrap="square" lIns="0" tIns="0" rIns="0" bIns="0" rtlCol="0"/>
            <a:lstStyle/>
            <a:p>
              <a:endParaRPr/>
            </a:p>
          </p:txBody>
        </p:sp>
        <p:sp>
          <p:nvSpPr>
            <p:cNvPr id="13" name="object 13"/>
            <p:cNvSpPr/>
            <p:nvPr/>
          </p:nvSpPr>
          <p:spPr>
            <a:xfrm>
              <a:off x="1587309" y="3120745"/>
              <a:ext cx="669925" cy="474345"/>
            </a:xfrm>
            <a:custGeom>
              <a:avLst/>
              <a:gdLst/>
              <a:ahLst/>
              <a:cxnLst/>
              <a:rect l="l" t="t" r="r" b="b"/>
              <a:pathLst>
                <a:path w="669925" h="474345">
                  <a:moveTo>
                    <a:pt x="20408" y="208051"/>
                  </a:moveTo>
                  <a:lnTo>
                    <a:pt x="0" y="341452"/>
                  </a:lnTo>
                  <a:lnTo>
                    <a:pt x="171" y="347972"/>
                  </a:lnTo>
                  <a:lnTo>
                    <a:pt x="2259" y="354079"/>
                  </a:lnTo>
                  <a:lnTo>
                    <a:pt x="200672" y="468261"/>
                  </a:lnTo>
                  <a:lnTo>
                    <a:pt x="215557" y="474040"/>
                  </a:lnTo>
                  <a:lnTo>
                    <a:pt x="231013" y="474040"/>
                  </a:lnTo>
                  <a:lnTo>
                    <a:pt x="238658" y="472109"/>
                  </a:lnTo>
                  <a:lnTo>
                    <a:pt x="245478" y="468261"/>
                  </a:lnTo>
                  <a:lnTo>
                    <a:pt x="655345" y="241541"/>
                  </a:lnTo>
                  <a:lnTo>
                    <a:pt x="663539" y="233926"/>
                  </a:lnTo>
                  <a:lnTo>
                    <a:pt x="667061" y="226174"/>
                  </a:lnTo>
                  <a:lnTo>
                    <a:pt x="51015" y="226174"/>
                  </a:lnTo>
                  <a:lnTo>
                    <a:pt x="20408" y="208051"/>
                  </a:lnTo>
                  <a:close/>
                </a:path>
                <a:path w="669925" h="474345">
                  <a:moveTo>
                    <a:pt x="482993" y="0"/>
                  </a:moveTo>
                  <a:lnTo>
                    <a:pt x="51015" y="226174"/>
                  </a:lnTo>
                  <a:lnTo>
                    <a:pt x="667061" y="226174"/>
                  </a:lnTo>
                  <a:lnTo>
                    <a:pt x="667746" y="224664"/>
                  </a:lnTo>
                  <a:lnTo>
                    <a:pt x="669297" y="216843"/>
                  </a:lnTo>
                  <a:lnTo>
                    <a:pt x="669518" y="213550"/>
                  </a:lnTo>
                  <a:lnTo>
                    <a:pt x="668325" y="204762"/>
                  </a:lnTo>
                  <a:lnTo>
                    <a:pt x="631532" y="204762"/>
                  </a:lnTo>
                  <a:lnTo>
                    <a:pt x="524383" y="147662"/>
                  </a:lnTo>
                  <a:lnTo>
                    <a:pt x="483631" y="111159"/>
                  </a:lnTo>
                  <a:lnTo>
                    <a:pt x="475640" y="67525"/>
                  </a:lnTo>
                  <a:lnTo>
                    <a:pt x="482993" y="0"/>
                  </a:lnTo>
                  <a:close/>
                </a:path>
                <a:path w="669925" h="474345">
                  <a:moveTo>
                    <a:pt x="654761" y="178955"/>
                  </a:moveTo>
                  <a:lnTo>
                    <a:pt x="629831" y="199821"/>
                  </a:lnTo>
                  <a:lnTo>
                    <a:pt x="631532" y="204762"/>
                  </a:lnTo>
                  <a:lnTo>
                    <a:pt x="668325" y="204762"/>
                  </a:lnTo>
                  <a:lnTo>
                    <a:pt x="667212" y="196561"/>
                  </a:lnTo>
                  <a:lnTo>
                    <a:pt x="662139" y="185956"/>
                  </a:lnTo>
                  <a:lnTo>
                    <a:pt x="657067" y="180499"/>
                  </a:lnTo>
                  <a:lnTo>
                    <a:pt x="654761" y="178955"/>
                  </a:lnTo>
                  <a:close/>
                </a:path>
              </a:pathLst>
            </a:custGeom>
            <a:solidFill>
              <a:srgbClr val="263238"/>
            </a:solidFill>
          </p:spPr>
          <p:txBody>
            <a:bodyPr wrap="square" lIns="0" tIns="0" rIns="0" bIns="0" rtlCol="0"/>
            <a:lstStyle/>
            <a:p>
              <a:endParaRPr/>
            </a:p>
          </p:txBody>
        </p:sp>
        <p:sp>
          <p:nvSpPr>
            <p:cNvPr id="14" name="object 14"/>
            <p:cNvSpPr/>
            <p:nvPr/>
          </p:nvSpPr>
          <p:spPr>
            <a:xfrm>
              <a:off x="1814626" y="3268408"/>
              <a:ext cx="442595" cy="326390"/>
            </a:xfrm>
            <a:custGeom>
              <a:avLst/>
              <a:gdLst/>
              <a:ahLst/>
              <a:cxnLst/>
              <a:rect l="l" t="t" r="r" b="b"/>
              <a:pathLst>
                <a:path w="442594" h="326389">
                  <a:moveTo>
                    <a:pt x="297065" y="0"/>
                  </a:moveTo>
                  <a:lnTo>
                    <a:pt x="148321" y="93946"/>
                  </a:lnTo>
                  <a:lnTo>
                    <a:pt x="44221" y="160299"/>
                  </a:lnTo>
                  <a:lnTo>
                    <a:pt x="0" y="272287"/>
                  </a:lnTo>
                  <a:lnTo>
                    <a:pt x="0" y="326097"/>
                  </a:lnTo>
                  <a:lnTo>
                    <a:pt x="428028" y="93878"/>
                  </a:lnTo>
                  <a:lnTo>
                    <a:pt x="442201" y="65887"/>
                  </a:lnTo>
                  <a:lnTo>
                    <a:pt x="441008" y="57099"/>
                  </a:lnTo>
                  <a:lnTo>
                    <a:pt x="404215" y="57099"/>
                  </a:lnTo>
                  <a:lnTo>
                    <a:pt x="297065" y="0"/>
                  </a:lnTo>
                  <a:close/>
                </a:path>
                <a:path w="442594" h="326389">
                  <a:moveTo>
                    <a:pt x="427443" y="31292"/>
                  </a:moveTo>
                  <a:lnTo>
                    <a:pt x="402513" y="52158"/>
                  </a:lnTo>
                  <a:lnTo>
                    <a:pt x="404215" y="57099"/>
                  </a:lnTo>
                  <a:lnTo>
                    <a:pt x="441008" y="57099"/>
                  </a:lnTo>
                  <a:lnTo>
                    <a:pt x="439895" y="48898"/>
                  </a:lnTo>
                  <a:lnTo>
                    <a:pt x="434822" y="38293"/>
                  </a:lnTo>
                  <a:lnTo>
                    <a:pt x="429749" y="32837"/>
                  </a:lnTo>
                  <a:lnTo>
                    <a:pt x="427443" y="31292"/>
                  </a:lnTo>
                  <a:close/>
                </a:path>
              </a:pathLst>
            </a:custGeom>
            <a:solidFill>
              <a:srgbClr val="455A64"/>
            </a:solidFill>
          </p:spPr>
          <p:txBody>
            <a:bodyPr wrap="square" lIns="0" tIns="0" rIns="0" bIns="0" rtlCol="0"/>
            <a:lstStyle/>
            <a:p>
              <a:endParaRPr/>
            </a:p>
          </p:txBody>
        </p:sp>
        <p:sp>
          <p:nvSpPr>
            <p:cNvPr id="15" name="object 15"/>
            <p:cNvSpPr/>
            <p:nvPr/>
          </p:nvSpPr>
          <p:spPr>
            <a:xfrm>
              <a:off x="1625853" y="3085604"/>
              <a:ext cx="624205" cy="467359"/>
            </a:xfrm>
            <a:custGeom>
              <a:avLst/>
              <a:gdLst/>
              <a:ahLst/>
              <a:cxnLst/>
              <a:rect l="l" t="t" r="r" b="b"/>
              <a:pathLst>
                <a:path w="624205" h="467360">
                  <a:moveTo>
                    <a:pt x="446722" y="0"/>
                  </a:moveTo>
                  <a:lnTo>
                    <a:pt x="20408" y="222338"/>
                  </a:lnTo>
                  <a:lnTo>
                    <a:pt x="571" y="354075"/>
                  </a:lnTo>
                  <a:lnTo>
                    <a:pt x="0" y="360121"/>
                  </a:lnTo>
                  <a:lnTo>
                    <a:pt x="1701" y="366725"/>
                  </a:lnTo>
                  <a:lnTo>
                    <a:pt x="6235" y="371094"/>
                  </a:lnTo>
                  <a:lnTo>
                    <a:pt x="7378" y="372744"/>
                  </a:lnTo>
                  <a:lnTo>
                    <a:pt x="9626" y="374408"/>
                  </a:lnTo>
                  <a:lnTo>
                    <a:pt x="11912" y="375488"/>
                  </a:lnTo>
                  <a:lnTo>
                    <a:pt x="168948" y="461683"/>
                  </a:lnTo>
                  <a:lnTo>
                    <a:pt x="175742" y="465251"/>
                  </a:lnTo>
                  <a:lnTo>
                    <a:pt x="183248" y="467042"/>
                  </a:lnTo>
                  <a:lnTo>
                    <a:pt x="198272" y="467042"/>
                  </a:lnTo>
                  <a:lnTo>
                    <a:pt x="616800" y="237705"/>
                  </a:lnTo>
                  <a:lnTo>
                    <a:pt x="623592" y="226106"/>
                  </a:lnTo>
                  <a:lnTo>
                    <a:pt x="621894" y="219408"/>
                  </a:lnTo>
                  <a:lnTo>
                    <a:pt x="616800" y="214096"/>
                  </a:lnTo>
                  <a:lnTo>
                    <a:pt x="479590" y="140525"/>
                  </a:lnTo>
                  <a:lnTo>
                    <a:pt x="461112" y="127031"/>
                  </a:lnTo>
                  <a:lnTo>
                    <a:pt x="447786" y="109518"/>
                  </a:lnTo>
                  <a:lnTo>
                    <a:pt x="440303" y="89119"/>
                  </a:lnTo>
                  <a:lnTo>
                    <a:pt x="439356" y="66967"/>
                  </a:lnTo>
                  <a:lnTo>
                    <a:pt x="446722" y="0"/>
                  </a:lnTo>
                  <a:close/>
                </a:path>
              </a:pathLst>
            </a:custGeom>
            <a:solidFill>
              <a:srgbClr val="37474F"/>
            </a:solidFill>
          </p:spPr>
          <p:txBody>
            <a:bodyPr wrap="square" lIns="0" tIns="0" rIns="0" bIns="0" rtlCol="0"/>
            <a:lstStyle/>
            <a:p>
              <a:endParaRPr/>
            </a:p>
          </p:txBody>
        </p:sp>
        <p:sp>
          <p:nvSpPr>
            <p:cNvPr id="16" name="object 16"/>
            <p:cNvSpPr/>
            <p:nvPr/>
          </p:nvSpPr>
          <p:spPr>
            <a:xfrm>
              <a:off x="1625853" y="3085604"/>
              <a:ext cx="454659" cy="371475"/>
            </a:xfrm>
            <a:custGeom>
              <a:avLst/>
              <a:gdLst/>
              <a:ahLst/>
              <a:cxnLst/>
              <a:rect l="l" t="t" r="r" b="b"/>
              <a:pathLst>
                <a:path w="454660" h="371475">
                  <a:moveTo>
                    <a:pt x="446722" y="0"/>
                  </a:moveTo>
                  <a:lnTo>
                    <a:pt x="20967" y="222338"/>
                  </a:lnTo>
                  <a:lnTo>
                    <a:pt x="1130" y="354075"/>
                  </a:lnTo>
                  <a:lnTo>
                    <a:pt x="0" y="360121"/>
                  </a:lnTo>
                  <a:lnTo>
                    <a:pt x="2273" y="366725"/>
                  </a:lnTo>
                  <a:lnTo>
                    <a:pt x="6235" y="371094"/>
                  </a:lnTo>
                  <a:lnTo>
                    <a:pt x="454659" y="120218"/>
                  </a:lnTo>
                  <a:lnTo>
                    <a:pt x="447003" y="108041"/>
                  </a:lnTo>
                  <a:lnTo>
                    <a:pt x="441902" y="94835"/>
                  </a:lnTo>
                  <a:lnTo>
                    <a:pt x="439354" y="81007"/>
                  </a:lnTo>
                  <a:lnTo>
                    <a:pt x="439356" y="66967"/>
                  </a:lnTo>
                  <a:lnTo>
                    <a:pt x="446722" y="0"/>
                  </a:lnTo>
                  <a:close/>
                </a:path>
              </a:pathLst>
            </a:custGeom>
            <a:solidFill>
              <a:srgbClr val="263238"/>
            </a:solidFill>
          </p:spPr>
          <p:txBody>
            <a:bodyPr wrap="square" lIns="0" tIns="0" rIns="0" bIns="0" rtlCol="0"/>
            <a:lstStyle/>
            <a:p>
              <a:endParaRPr/>
            </a:p>
          </p:txBody>
        </p:sp>
        <p:sp>
          <p:nvSpPr>
            <p:cNvPr id="17" name="object 17"/>
            <p:cNvSpPr/>
            <p:nvPr/>
          </p:nvSpPr>
          <p:spPr>
            <a:xfrm>
              <a:off x="757910" y="1585721"/>
              <a:ext cx="658495" cy="362585"/>
            </a:xfrm>
            <a:custGeom>
              <a:avLst/>
              <a:gdLst/>
              <a:ahLst/>
              <a:cxnLst/>
              <a:rect l="l" t="t" r="r" b="b"/>
              <a:pathLst>
                <a:path w="658494" h="362585">
                  <a:moveTo>
                    <a:pt x="282905" y="31661"/>
                  </a:moveTo>
                  <a:lnTo>
                    <a:pt x="277761" y="26530"/>
                  </a:lnTo>
                  <a:lnTo>
                    <a:pt x="266382" y="26530"/>
                  </a:lnTo>
                  <a:lnTo>
                    <a:pt x="262026" y="27736"/>
                  </a:lnTo>
                  <a:lnTo>
                    <a:pt x="220522" y="51130"/>
                  </a:lnTo>
                  <a:lnTo>
                    <a:pt x="220522" y="11798"/>
                  </a:lnTo>
                  <a:lnTo>
                    <a:pt x="214274" y="5537"/>
                  </a:lnTo>
                  <a:lnTo>
                    <a:pt x="200774" y="5537"/>
                  </a:lnTo>
                  <a:lnTo>
                    <a:pt x="169506" y="28625"/>
                  </a:lnTo>
                  <a:lnTo>
                    <a:pt x="167119" y="16408"/>
                  </a:lnTo>
                  <a:lnTo>
                    <a:pt x="161417" y="7429"/>
                  </a:lnTo>
                  <a:lnTo>
                    <a:pt x="152882" y="1892"/>
                  </a:lnTo>
                  <a:lnTo>
                    <a:pt x="142024" y="0"/>
                  </a:lnTo>
                  <a:lnTo>
                    <a:pt x="135953" y="482"/>
                  </a:lnTo>
                  <a:lnTo>
                    <a:pt x="92532" y="25146"/>
                  </a:lnTo>
                  <a:lnTo>
                    <a:pt x="63804" y="68935"/>
                  </a:lnTo>
                  <a:lnTo>
                    <a:pt x="59537" y="91757"/>
                  </a:lnTo>
                  <a:lnTo>
                    <a:pt x="59537" y="141173"/>
                  </a:lnTo>
                  <a:lnTo>
                    <a:pt x="26085" y="159283"/>
                  </a:lnTo>
                  <a:lnTo>
                    <a:pt x="16040" y="166852"/>
                  </a:lnTo>
                  <a:lnTo>
                    <a:pt x="8153" y="176174"/>
                  </a:lnTo>
                  <a:lnTo>
                    <a:pt x="2717" y="186931"/>
                  </a:lnTo>
                  <a:lnTo>
                    <a:pt x="0" y="198805"/>
                  </a:lnTo>
                  <a:lnTo>
                    <a:pt x="0" y="208127"/>
                  </a:lnTo>
                  <a:lnTo>
                    <a:pt x="5511" y="213410"/>
                  </a:lnTo>
                  <a:lnTo>
                    <a:pt x="17246" y="213410"/>
                  </a:lnTo>
                  <a:lnTo>
                    <a:pt x="21551" y="212242"/>
                  </a:lnTo>
                  <a:lnTo>
                    <a:pt x="158178" y="135674"/>
                  </a:lnTo>
                  <a:lnTo>
                    <a:pt x="256806" y="80772"/>
                  </a:lnTo>
                  <a:lnTo>
                    <a:pt x="266865" y="73215"/>
                  </a:lnTo>
                  <a:lnTo>
                    <a:pt x="274739" y="63893"/>
                  </a:lnTo>
                  <a:lnTo>
                    <a:pt x="280174" y="53136"/>
                  </a:lnTo>
                  <a:lnTo>
                    <a:pt x="282905" y="41249"/>
                  </a:lnTo>
                  <a:lnTo>
                    <a:pt x="282905" y="31661"/>
                  </a:lnTo>
                  <a:close/>
                </a:path>
                <a:path w="658494" h="362585">
                  <a:moveTo>
                    <a:pt x="658190" y="107670"/>
                  </a:moveTo>
                  <a:lnTo>
                    <a:pt x="656844" y="98755"/>
                  </a:lnTo>
                  <a:lnTo>
                    <a:pt x="653072" y="92214"/>
                  </a:lnTo>
                  <a:lnTo>
                    <a:pt x="647217" y="88188"/>
                  </a:lnTo>
                  <a:lnTo>
                    <a:pt x="639648" y="86804"/>
                  </a:lnTo>
                  <a:lnTo>
                    <a:pt x="633958" y="86804"/>
                  </a:lnTo>
                  <a:lnTo>
                    <a:pt x="627303" y="88760"/>
                  </a:lnTo>
                  <a:lnTo>
                    <a:pt x="566343" y="123050"/>
                  </a:lnTo>
                  <a:lnTo>
                    <a:pt x="566343" y="81876"/>
                  </a:lnTo>
                  <a:lnTo>
                    <a:pt x="564680" y="71081"/>
                  </a:lnTo>
                  <a:lnTo>
                    <a:pt x="560044" y="63144"/>
                  </a:lnTo>
                  <a:lnTo>
                    <a:pt x="552869" y="58254"/>
                  </a:lnTo>
                  <a:lnTo>
                    <a:pt x="543648" y="56578"/>
                  </a:lnTo>
                  <a:lnTo>
                    <a:pt x="537095" y="56578"/>
                  </a:lnTo>
                  <a:lnTo>
                    <a:pt x="497459" y="82613"/>
                  </a:lnTo>
                  <a:lnTo>
                    <a:pt x="491515" y="90119"/>
                  </a:lnTo>
                  <a:lnTo>
                    <a:pt x="488010" y="72174"/>
                  </a:lnTo>
                  <a:lnTo>
                    <a:pt x="479679" y="59042"/>
                  </a:lnTo>
                  <a:lnTo>
                    <a:pt x="467258" y="50990"/>
                  </a:lnTo>
                  <a:lnTo>
                    <a:pt x="451434" y="48234"/>
                  </a:lnTo>
                  <a:lnTo>
                    <a:pt x="442391" y="48958"/>
                  </a:lnTo>
                  <a:lnTo>
                    <a:pt x="377596" y="85077"/>
                  </a:lnTo>
                  <a:lnTo>
                    <a:pt x="352196" y="115849"/>
                  </a:lnTo>
                  <a:lnTo>
                    <a:pt x="328815" y="182892"/>
                  </a:lnTo>
                  <a:lnTo>
                    <a:pt x="328815" y="255346"/>
                  </a:lnTo>
                  <a:lnTo>
                    <a:pt x="279488" y="282803"/>
                  </a:lnTo>
                  <a:lnTo>
                    <a:pt x="264464" y="293903"/>
                  </a:lnTo>
                  <a:lnTo>
                    <a:pt x="252425" y="308610"/>
                  </a:lnTo>
                  <a:lnTo>
                    <a:pt x="244424" y="324967"/>
                  </a:lnTo>
                  <a:lnTo>
                    <a:pt x="241515" y="340995"/>
                  </a:lnTo>
                  <a:lnTo>
                    <a:pt x="242874" y="350050"/>
                  </a:lnTo>
                  <a:lnTo>
                    <a:pt x="246722" y="356717"/>
                  </a:lnTo>
                  <a:lnTo>
                    <a:pt x="252691" y="360845"/>
                  </a:lnTo>
                  <a:lnTo>
                    <a:pt x="260413" y="362254"/>
                  </a:lnTo>
                  <a:lnTo>
                    <a:pt x="266026" y="362254"/>
                  </a:lnTo>
                  <a:lnTo>
                    <a:pt x="272529" y="360362"/>
                  </a:lnTo>
                  <a:lnTo>
                    <a:pt x="345249" y="319582"/>
                  </a:lnTo>
                  <a:lnTo>
                    <a:pt x="474497" y="247662"/>
                  </a:lnTo>
                  <a:lnTo>
                    <a:pt x="619645" y="165874"/>
                  </a:lnTo>
                  <a:lnTo>
                    <a:pt x="634746" y="154774"/>
                  </a:lnTo>
                  <a:lnTo>
                    <a:pt x="646988" y="140068"/>
                  </a:lnTo>
                  <a:lnTo>
                    <a:pt x="655193" y="123723"/>
                  </a:lnTo>
                  <a:lnTo>
                    <a:pt x="658190" y="107670"/>
                  </a:lnTo>
                  <a:close/>
                </a:path>
              </a:pathLst>
            </a:custGeom>
            <a:solidFill>
              <a:srgbClr val="E6E6E6"/>
            </a:solidFill>
          </p:spPr>
          <p:txBody>
            <a:bodyPr wrap="square" lIns="0" tIns="0" rIns="0" bIns="0" rtlCol="0"/>
            <a:lstStyle/>
            <a:p>
              <a:endParaRPr/>
            </a:p>
          </p:txBody>
        </p:sp>
        <p:sp>
          <p:nvSpPr>
            <p:cNvPr id="18" name="object 18"/>
            <p:cNvSpPr/>
            <p:nvPr/>
          </p:nvSpPr>
          <p:spPr>
            <a:xfrm>
              <a:off x="1000554" y="1461477"/>
              <a:ext cx="1668145" cy="2205355"/>
            </a:xfrm>
            <a:custGeom>
              <a:avLst/>
              <a:gdLst/>
              <a:ahLst/>
              <a:cxnLst/>
              <a:rect l="l" t="t" r="r" b="b"/>
              <a:pathLst>
                <a:path w="1668145" h="2205354">
                  <a:moveTo>
                    <a:pt x="1596354" y="0"/>
                  </a:moveTo>
                  <a:lnTo>
                    <a:pt x="1590309" y="0"/>
                  </a:lnTo>
                  <a:lnTo>
                    <a:pt x="1584171" y="820"/>
                  </a:lnTo>
                  <a:lnTo>
                    <a:pt x="1578269" y="2451"/>
                  </a:lnTo>
                  <a:lnTo>
                    <a:pt x="1576555" y="2997"/>
                  </a:lnTo>
                  <a:lnTo>
                    <a:pt x="1574853" y="4102"/>
                  </a:lnTo>
                  <a:lnTo>
                    <a:pt x="1573735" y="4648"/>
                  </a:lnTo>
                  <a:lnTo>
                    <a:pt x="19272" y="880262"/>
                  </a:lnTo>
                  <a:lnTo>
                    <a:pt x="15312" y="882446"/>
                  </a:lnTo>
                  <a:lnTo>
                    <a:pt x="11913" y="885202"/>
                  </a:lnTo>
                  <a:lnTo>
                    <a:pt x="0" y="913193"/>
                  </a:lnTo>
                  <a:lnTo>
                    <a:pt x="0" y="2150579"/>
                  </a:lnTo>
                  <a:lnTo>
                    <a:pt x="17940" y="2185795"/>
                  </a:lnTo>
                  <a:lnTo>
                    <a:pt x="59515" y="2203964"/>
                  </a:lnTo>
                  <a:lnTo>
                    <a:pt x="71293" y="2204948"/>
                  </a:lnTo>
                  <a:lnTo>
                    <a:pt x="77123" y="2204948"/>
                  </a:lnTo>
                  <a:lnTo>
                    <a:pt x="82800" y="2204135"/>
                  </a:lnTo>
                  <a:lnTo>
                    <a:pt x="87881" y="2202192"/>
                  </a:lnTo>
                  <a:lnTo>
                    <a:pt x="76528" y="2126983"/>
                  </a:lnTo>
                  <a:lnTo>
                    <a:pt x="1576555" y="1281023"/>
                  </a:lnTo>
                  <a:lnTo>
                    <a:pt x="1585343" y="1274598"/>
                  </a:lnTo>
                  <a:lnTo>
                    <a:pt x="1591947" y="1266324"/>
                  </a:lnTo>
                  <a:lnTo>
                    <a:pt x="1596104" y="1256615"/>
                  </a:lnTo>
                  <a:lnTo>
                    <a:pt x="1597548" y="1245882"/>
                  </a:lnTo>
                  <a:lnTo>
                    <a:pt x="1597548" y="99072"/>
                  </a:lnTo>
                  <a:lnTo>
                    <a:pt x="1618577" y="87934"/>
                  </a:lnTo>
                  <a:lnTo>
                    <a:pt x="1641625" y="75463"/>
                  </a:lnTo>
                  <a:lnTo>
                    <a:pt x="1660207" y="64639"/>
                  </a:lnTo>
                  <a:lnTo>
                    <a:pt x="1667842" y="58445"/>
                  </a:lnTo>
                  <a:lnTo>
                    <a:pt x="1667425" y="52020"/>
                  </a:lnTo>
                  <a:lnTo>
                    <a:pt x="1636092" y="12877"/>
                  </a:lnTo>
                  <a:lnTo>
                    <a:pt x="1606933" y="820"/>
                  </a:lnTo>
                  <a:lnTo>
                    <a:pt x="1596354" y="0"/>
                  </a:lnTo>
                  <a:close/>
                </a:path>
              </a:pathLst>
            </a:custGeom>
            <a:solidFill>
              <a:srgbClr val="263238"/>
            </a:solidFill>
          </p:spPr>
          <p:txBody>
            <a:bodyPr wrap="square" lIns="0" tIns="0" rIns="0" bIns="0" rtlCol="0"/>
            <a:lstStyle/>
            <a:p>
              <a:endParaRPr/>
            </a:p>
          </p:txBody>
        </p:sp>
        <p:sp>
          <p:nvSpPr>
            <p:cNvPr id="19" name="object 19"/>
            <p:cNvSpPr/>
            <p:nvPr/>
          </p:nvSpPr>
          <p:spPr>
            <a:xfrm>
              <a:off x="1009629" y="1461477"/>
              <a:ext cx="1659255" cy="966469"/>
            </a:xfrm>
            <a:custGeom>
              <a:avLst/>
              <a:gdLst/>
              <a:ahLst/>
              <a:cxnLst/>
              <a:rect l="l" t="t" r="r" b="b"/>
              <a:pathLst>
                <a:path w="1659255" h="966469">
                  <a:moveTo>
                    <a:pt x="1587279" y="0"/>
                  </a:moveTo>
                  <a:lnTo>
                    <a:pt x="1581233" y="0"/>
                  </a:lnTo>
                  <a:lnTo>
                    <a:pt x="1575095" y="820"/>
                  </a:lnTo>
                  <a:lnTo>
                    <a:pt x="1569194" y="2451"/>
                  </a:lnTo>
                  <a:lnTo>
                    <a:pt x="1567479" y="2997"/>
                  </a:lnTo>
                  <a:lnTo>
                    <a:pt x="1565777" y="4102"/>
                  </a:lnTo>
                  <a:lnTo>
                    <a:pt x="1564660" y="4648"/>
                  </a:lnTo>
                  <a:lnTo>
                    <a:pt x="10196" y="880262"/>
                  </a:lnTo>
                  <a:lnTo>
                    <a:pt x="6236" y="882446"/>
                  </a:lnTo>
                  <a:lnTo>
                    <a:pt x="2838" y="885202"/>
                  </a:lnTo>
                  <a:lnTo>
                    <a:pt x="0" y="888492"/>
                  </a:lnTo>
                  <a:lnTo>
                    <a:pt x="134362" y="965911"/>
                  </a:lnTo>
                  <a:lnTo>
                    <a:pt x="1588472" y="189636"/>
                  </a:lnTo>
                  <a:lnTo>
                    <a:pt x="1588472" y="99072"/>
                  </a:lnTo>
                  <a:lnTo>
                    <a:pt x="1609502" y="87934"/>
                  </a:lnTo>
                  <a:lnTo>
                    <a:pt x="1632549" y="75463"/>
                  </a:lnTo>
                  <a:lnTo>
                    <a:pt x="1651132" y="64639"/>
                  </a:lnTo>
                  <a:lnTo>
                    <a:pt x="1658767" y="58445"/>
                  </a:lnTo>
                  <a:lnTo>
                    <a:pt x="1658349" y="52020"/>
                  </a:lnTo>
                  <a:lnTo>
                    <a:pt x="1627017" y="12877"/>
                  </a:lnTo>
                  <a:lnTo>
                    <a:pt x="1597858" y="820"/>
                  </a:lnTo>
                  <a:lnTo>
                    <a:pt x="1587279" y="0"/>
                  </a:lnTo>
                  <a:close/>
                </a:path>
              </a:pathLst>
            </a:custGeom>
            <a:solidFill>
              <a:srgbClr val="455A64"/>
            </a:solidFill>
          </p:spPr>
          <p:txBody>
            <a:bodyPr wrap="square" lIns="0" tIns="0" rIns="0" bIns="0" rtlCol="0"/>
            <a:lstStyle/>
            <a:p>
              <a:endParaRPr/>
            </a:p>
          </p:txBody>
        </p:sp>
        <p:sp>
          <p:nvSpPr>
            <p:cNvPr id="20" name="object 20"/>
            <p:cNvSpPr/>
            <p:nvPr/>
          </p:nvSpPr>
          <p:spPr>
            <a:xfrm>
              <a:off x="1070862" y="1505648"/>
              <a:ext cx="1597660" cy="2159635"/>
            </a:xfrm>
            <a:custGeom>
              <a:avLst/>
              <a:gdLst/>
              <a:ahLst/>
              <a:cxnLst/>
              <a:rect l="l" t="t" r="r" b="b"/>
              <a:pathLst>
                <a:path w="1597660" h="2159635">
                  <a:moveTo>
                    <a:pt x="1590168" y="0"/>
                  </a:moveTo>
                  <a:lnTo>
                    <a:pt x="1579208" y="0"/>
                  </a:lnTo>
                  <a:lnTo>
                    <a:pt x="1576388" y="698"/>
                  </a:lnTo>
                  <a:lnTo>
                    <a:pt x="19833" y="877811"/>
                  </a:lnTo>
                  <a:lnTo>
                    <a:pt x="0" y="911301"/>
                  </a:lnTo>
                  <a:lnTo>
                    <a:pt x="0" y="2154377"/>
                  </a:lnTo>
                  <a:lnTo>
                    <a:pt x="5506" y="2159025"/>
                  </a:lnTo>
                  <a:lnTo>
                    <a:pt x="13595" y="2159025"/>
                  </a:lnTo>
                  <a:lnTo>
                    <a:pt x="1576553" y="1278572"/>
                  </a:lnTo>
                  <a:lnTo>
                    <a:pt x="1597534" y="1243431"/>
                  </a:lnTo>
                  <a:lnTo>
                    <a:pt x="1597534" y="6286"/>
                  </a:lnTo>
                  <a:close/>
                </a:path>
              </a:pathLst>
            </a:custGeom>
            <a:solidFill>
              <a:srgbClr val="37474F"/>
            </a:solidFill>
          </p:spPr>
          <p:txBody>
            <a:bodyPr wrap="square" lIns="0" tIns="0" rIns="0" bIns="0" rtlCol="0"/>
            <a:lstStyle/>
            <a:p>
              <a:endParaRPr/>
            </a:p>
          </p:txBody>
        </p:sp>
        <p:sp>
          <p:nvSpPr>
            <p:cNvPr id="21" name="object 21"/>
            <p:cNvSpPr/>
            <p:nvPr/>
          </p:nvSpPr>
          <p:spPr>
            <a:xfrm>
              <a:off x="1126980" y="1587449"/>
              <a:ext cx="1485900" cy="1925320"/>
            </a:xfrm>
            <a:custGeom>
              <a:avLst/>
              <a:gdLst/>
              <a:ahLst/>
              <a:cxnLst/>
              <a:rect l="l" t="t" r="r" b="b"/>
              <a:pathLst>
                <a:path w="1485900" h="1925320">
                  <a:moveTo>
                    <a:pt x="1478869" y="0"/>
                  </a:moveTo>
                  <a:lnTo>
                    <a:pt x="1468772" y="0"/>
                  </a:lnTo>
                  <a:lnTo>
                    <a:pt x="1466169" y="673"/>
                  </a:lnTo>
                  <a:lnTo>
                    <a:pt x="18133" y="816876"/>
                  </a:lnTo>
                  <a:lnTo>
                    <a:pt x="0" y="847623"/>
                  </a:lnTo>
                  <a:lnTo>
                    <a:pt x="0" y="1920570"/>
                  </a:lnTo>
                  <a:lnTo>
                    <a:pt x="5284" y="1924926"/>
                  </a:lnTo>
                  <a:lnTo>
                    <a:pt x="12865" y="1924926"/>
                  </a:lnTo>
                  <a:lnTo>
                    <a:pt x="1466004" y="1106182"/>
                  </a:lnTo>
                  <a:lnTo>
                    <a:pt x="1485854" y="1073238"/>
                  </a:lnTo>
                  <a:lnTo>
                    <a:pt x="1485854" y="6057"/>
                  </a:lnTo>
                  <a:close/>
                </a:path>
              </a:pathLst>
            </a:custGeom>
            <a:solidFill>
              <a:srgbClr val="FFFFFF"/>
            </a:solidFill>
          </p:spPr>
          <p:txBody>
            <a:bodyPr wrap="square" lIns="0" tIns="0" rIns="0" bIns="0" rtlCol="0"/>
            <a:lstStyle/>
            <a:p>
              <a:endParaRPr/>
            </a:p>
          </p:txBody>
        </p:sp>
        <p:sp>
          <p:nvSpPr>
            <p:cNvPr id="22" name="object 22"/>
            <p:cNvSpPr/>
            <p:nvPr/>
          </p:nvSpPr>
          <p:spPr>
            <a:xfrm>
              <a:off x="2498318" y="1578660"/>
              <a:ext cx="394335" cy="546100"/>
            </a:xfrm>
            <a:custGeom>
              <a:avLst/>
              <a:gdLst/>
              <a:ahLst/>
              <a:cxnLst/>
              <a:rect l="l" t="t" r="r" b="b"/>
              <a:pathLst>
                <a:path w="394335" h="546100">
                  <a:moveTo>
                    <a:pt x="394004" y="6032"/>
                  </a:moveTo>
                  <a:lnTo>
                    <a:pt x="383806" y="0"/>
                  </a:lnTo>
                  <a:lnTo>
                    <a:pt x="95834" y="162890"/>
                  </a:lnTo>
                  <a:lnTo>
                    <a:pt x="88442" y="144373"/>
                  </a:lnTo>
                  <a:lnTo>
                    <a:pt x="0" y="193243"/>
                  </a:lnTo>
                  <a:lnTo>
                    <a:pt x="0" y="536346"/>
                  </a:lnTo>
                  <a:lnTo>
                    <a:pt x="1143" y="545680"/>
                  </a:lnTo>
                  <a:lnTo>
                    <a:pt x="45351" y="532511"/>
                  </a:lnTo>
                  <a:lnTo>
                    <a:pt x="394004" y="345313"/>
                  </a:lnTo>
                  <a:lnTo>
                    <a:pt x="394004" y="6032"/>
                  </a:lnTo>
                  <a:close/>
                </a:path>
              </a:pathLst>
            </a:custGeom>
            <a:solidFill>
              <a:srgbClr val="FFC100"/>
            </a:solidFill>
          </p:spPr>
          <p:txBody>
            <a:bodyPr wrap="square" lIns="0" tIns="0" rIns="0" bIns="0" rtlCol="0"/>
            <a:lstStyle/>
            <a:p>
              <a:endParaRPr/>
            </a:p>
          </p:txBody>
        </p:sp>
        <p:sp>
          <p:nvSpPr>
            <p:cNvPr id="23" name="object 23"/>
            <p:cNvSpPr/>
            <p:nvPr/>
          </p:nvSpPr>
          <p:spPr>
            <a:xfrm>
              <a:off x="2498318" y="1584693"/>
              <a:ext cx="394335" cy="539750"/>
            </a:xfrm>
            <a:custGeom>
              <a:avLst/>
              <a:gdLst/>
              <a:ahLst/>
              <a:cxnLst/>
              <a:rect l="l" t="t" r="r" b="b"/>
              <a:pathLst>
                <a:path w="394335" h="539750">
                  <a:moveTo>
                    <a:pt x="394004" y="0"/>
                  </a:moveTo>
                  <a:lnTo>
                    <a:pt x="99199" y="165252"/>
                  </a:lnTo>
                  <a:lnTo>
                    <a:pt x="88442" y="138341"/>
                  </a:lnTo>
                  <a:lnTo>
                    <a:pt x="0" y="187210"/>
                  </a:lnTo>
                  <a:lnTo>
                    <a:pt x="0" y="530313"/>
                  </a:lnTo>
                  <a:lnTo>
                    <a:pt x="1143" y="539648"/>
                  </a:lnTo>
                  <a:lnTo>
                    <a:pt x="45351" y="526478"/>
                  </a:lnTo>
                  <a:lnTo>
                    <a:pt x="394004" y="339280"/>
                  </a:lnTo>
                  <a:lnTo>
                    <a:pt x="394004" y="0"/>
                  </a:lnTo>
                  <a:close/>
                </a:path>
              </a:pathLst>
            </a:custGeom>
            <a:solidFill>
              <a:srgbClr val="000000"/>
            </a:solidFill>
          </p:spPr>
          <p:txBody>
            <a:bodyPr wrap="square" lIns="0" tIns="0" rIns="0" bIns="0" rtlCol="0"/>
            <a:lstStyle/>
            <a:p>
              <a:endParaRPr/>
            </a:p>
          </p:txBody>
        </p:sp>
        <p:sp>
          <p:nvSpPr>
            <p:cNvPr id="24" name="object 24"/>
            <p:cNvSpPr/>
            <p:nvPr/>
          </p:nvSpPr>
          <p:spPr>
            <a:xfrm>
              <a:off x="2602064" y="1538579"/>
              <a:ext cx="313690" cy="434975"/>
            </a:xfrm>
            <a:custGeom>
              <a:avLst/>
              <a:gdLst/>
              <a:ahLst/>
              <a:cxnLst/>
              <a:rect l="l" t="t" r="r" b="b"/>
              <a:pathLst>
                <a:path w="313689" h="434975">
                  <a:moveTo>
                    <a:pt x="303288" y="0"/>
                  </a:moveTo>
                  <a:lnTo>
                    <a:pt x="300024" y="0"/>
                  </a:lnTo>
                  <a:lnTo>
                    <a:pt x="298475" y="558"/>
                  </a:lnTo>
                  <a:lnTo>
                    <a:pt x="297052" y="1650"/>
                  </a:lnTo>
                  <a:lnTo>
                    <a:pt x="7366" y="164693"/>
                  </a:lnTo>
                  <a:lnTo>
                    <a:pt x="5676" y="165798"/>
                  </a:lnTo>
                  <a:lnTo>
                    <a:pt x="4533" y="166903"/>
                  </a:lnTo>
                  <a:lnTo>
                    <a:pt x="3390" y="168541"/>
                  </a:lnTo>
                  <a:lnTo>
                    <a:pt x="1130" y="171297"/>
                  </a:lnTo>
                  <a:lnTo>
                    <a:pt x="0" y="174586"/>
                  </a:lnTo>
                  <a:lnTo>
                    <a:pt x="0" y="428205"/>
                  </a:lnTo>
                  <a:lnTo>
                    <a:pt x="2273" y="431507"/>
                  </a:lnTo>
                  <a:lnTo>
                    <a:pt x="5092" y="433146"/>
                  </a:lnTo>
                  <a:lnTo>
                    <a:pt x="7086" y="433971"/>
                  </a:lnTo>
                  <a:lnTo>
                    <a:pt x="9067" y="434378"/>
                  </a:lnTo>
                  <a:lnTo>
                    <a:pt x="13030" y="434378"/>
                  </a:lnTo>
                  <a:lnTo>
                    <a:pt x="15024" y="433971"/>
                  </a:lnTo>
                  <a:lnTo>
                    <a:pt x="16334" y="433425"/>
                  </a:lnTo>
                  <a:lnTo>
                    <a:pt x="13246" y="433425"/>
                  </a:lnTo>
                  <a:lnTo>
                    <a:pt x="11365" y="431507"/>
                  </a:lnTo>
                  <a:lnTo>
                    <a:pt x="11328" y="176225"/>
                  </a:lnTo>
                  <a:lnTo>
                    <a:pt x="14173" y="171830"/>
                  </a:lnTo>
                  <a:lnTo>
                    <a:pt x="18707" y="169087"/>
                  </a:lnTo>
                  <a:lnTo>
                    <a:pt x="307822" y="6045"/>
                  </a:lnTo>
                  <a:lnTo>
                    <a:pt x="308457" y="5600"/>
                  </a:lnTo>
                  <a:lnTo>
                    <a:pt x="309168" y="5384"/>
                  </a:lnTo>
                  <a:lnTo>
                    <a:pt x="312671" y="5384"/>
                  </a:lnTo>
                  <a:lnTo>
                    <a:pt x="312369" y="4940"/>
                  </a:lnTo>
                  <a:lnTo>
                    <a:pt x="306692" y="1650"/>
                  </a:lnTo>
                  <a:lnTo>
                    <a:pt x="304990" y="558"/>
                  </a:lnTo>
                  <a:lnTo>
                    <a:pt x="303288" y="0"/>
                  </a:lnTo>
                  <a:close/>
                </a:path>
                <a:path w="313689" h="434975">
                  <a:moveTo>
                    <a:pt x="17005" y="433146"/>
                  </a:moveTo>
                  <a:lnTo>
                    <a:pt x="16497" y="433349"/>
                  </a:lnTo>
                  <a:lnTo>
                    <a:pt x="16001" y="433425"/>
                  </a:lnTo>
                  <a:lnTo>
                    <a:pt x="16334" y="433425"/>
                  </a:lnTo>
                  <a:lnTo>
                    <a:pt x="17005" y="433146"/>
                  </a:lnTo>
                  <a:close/>
                </a:path>
                <a:path w="313689" h="434975">
                  <a:moveTo>
                    <a:pt x="312671" y="5384"/>
                  </a:moveTo>
                  <a:lnTo>
                    <a:pt x="311721" y="5384"/>
                  </a:lnTo>
                  <a:lnTo>
                    <a:pt x="313499" y="6794"/>
                  </a:lnTo>
                  <a:lnTo>
                    <a:pt x="313499" y="6603"/>
                  </a:lnTo>
                  <a:lnTo>
                    <a:pt x="312671" y="5384"/>
                  </a:lnTo>
                  <a:close/>
                </a:path>
              </a:pathLst>
            </a:custGeom>
            <a:solidFill>
              <a:srgbClr val="E0E0E0"/>
            </a:solidFill>
          </p:spPr>
          <p:txBody>
            <a:bodyPr wrap="square" lIns="0" tIns="0" rIns="0" bIns="0" rtlCol="0"/>
            <a:lstStyle/>
            <a:p>
              <a:endParaRPr/>
            </a:p>
          </p:txBody>
        </p:sp>
        <p:sp>
          <p:nvSpPr>
            <p:cNvPr id="25" name="object 25"/>
            <p:cNvSpPr/>
            <p:nvPr/>
          </p:nvSpPr>
          <p:spPr>
            <a:xfrm>
              <a:off x="2605455" y="1538579"/>
              <a:ext cx="310515" cy="175260"/>
            </a:xfrm>
            <a:custGeom>
              <a:avLst/>
              <a:gdLst/>
              <a:ahLst/>
              <a:cxnLst/>
              <a:rect l="l" t="t" r="r" b="b"/>
              <a:pathLst>
                <a:path w="310514" h="175260">
                  <a:moveTo>
                    <a:pt x="299897" y="0"/>
                  </a:moveTo>
                  <a:lnTo>
                    <a:pt x="296633" y="0"/>
                  </a:lnTo>
                  <a:lnTo>
                    <a:pt x="295084" y="558"/>
                  </a:lnTo>
                  <a:lnTo>
                    <a:pt x="293662" y="1650"/>
                  </a:lnTo>
                  <a:lnTo>
                    <a:pt x="3975" y="164693"/>
                  </a:lnTo>
                  <a:lnTo>
                    <a:pt x="2286" y="165252"/>
                  </a:lnTo>
                  <a:lnTo>
                    <a:pt x="1143" y="166903"/>
                  </a:lnTo>
                  <a:lnTo>
                    <a:pt x="0" y="167995"/>
                  </a:lnTo>
                  <a:lnTo>
                    <a:pt x="9639" y="175132"/>
                  </a:lnTo>
                  <a:lnTo>
                    <a:pt x="10782" y="172377"/>
                  </a:lnTo>
                  <a:lnTo>
                    <a:pt x="12484" y="170192"/>
                  </a:lnTo>
                  <a:lnTo>
                    <a:pt x="15316" y="169087"/>
                  </a:lnTo>
                  <a:lnTo>
                    <a:pt x="304431" y="6045"/>
                  </a:lnTo>
                  <a:lnTo>
                    <a:pt x="305066" y="5600"/>
                  </a:lnTo>
                  <a:lnTo>
                    <a:pt x="305777" y="5384"/>
                  </a:lnTo>
                  <a:lnTo>
                    <a:pt x="309280" y="5384"/>
                  </a:lnTo>
                  <a:lnTo>
                    <a:pt x="308978" y="4940"/>
                  </a:lnTo>
                  <a:lnTo>
                    <a:pt x="303301" y="1650"/>
                  </a:lnTo>
                  <a:lnTo>
                    <a:pt x="301599" y="558"/>
                  </a:lnTo>
                  <a:lnTo>
                    <a:pt x="299897" y="0"/>
                  </a:lnTo>
                  <a:close/>
                </a:path>
                <a:path w="310514" h="175260">
                  <a:moveTo>
                    <a:pt x="309280" y="5384"/>
                  </a:moveTo>
                  <a:lnTo>
                    <a:pt x="308330" y="5384"/>
                  </a:lnTo>
                  <a:lnTo>
                    <a:pt x="310108" y="6794"/>
                  </a:lnTo>
                  <a:lnTo>
                    <a:pt x="310108" y="6603"/>
                  </a:lnTo>
                  <a:lnTo>
                    <a:pt x="309280" y="5384"/>
                  </a:lnTo>
                  <a:close/>
                </a:path>
              </a:pathLst>
            </a:custGeom>
            <a:solidFill>
              <a:srgbClr val="FAFAFA"/>
            </a:solidFill>
          </p:spPr>
          <p:txBody>
            <a:bodyPr wrap="square" lIns="0" tIns="0" rIns="0" bIns="0" rtlCol="0"/>
            <a:lstStyle/>
            <a:p>
              <a:endParaRPr/>
            </a:p>
          </p:txBody>
        </p:sp>
        <p:sp>
          <p:nvSpPr>
            <p:cNvPr id="26" name="object 26"/>
            <p:cNvSpPr/>
            <p:nvPr/>
          </p:nvSpPr>
          <p:spPr>
            <a:xfrm>
              <a:off x="2612834" y="1544281"/>
              <a:ext cx="302895" cy="428625"/>
            </a:xfrm>
            <a:custGeom>
              <a:avLst/>
              <a:gdLst/>
              <a:ahLst/>
              <a:cxnLst/>
              <a:rect l="l" t="t" r="r" b="b"/>
              <a:pathLst>
                <a:path w="302894" h="428625">
                  <a:moveTo>
                    <a:pt x="300621" y="0"/>
                  </a:moveTo>
                  <a:lnTo>
                    <a:pt x="298615" y="0"/>
                  </a:lnTo>
                  <a:lnTo>
                    <a:pt x="297052" y="342"/>
                  </a:lnTo>
                  <a:lnTo>
                    <a:pt x="2844" y="166128"/>
                  </a:lnTo>
                  <a:lnTo>
                    <a:pt x="0" y="171069"/>
                  </a:lnTo>
                  <a:lnTo>
                    <a:pt x="0" y="426008"/>
                  </a:lnTo>
                  <a:lnTo>
                    <a:pt x="2362" y="428002"/>
                  </a:lnTo>
                  <a:lnTo>
                    <a:pt x="5778" y="428002"/>
                  </a:lnTo>
                  <a:lnTo>
                    <a:pt x="7378" y="427443"/>
                  </a:lnTo>
                  <a:lnTo>
                    <a:pt x="293662" y="266052"/>
                  </a:lnTo>
                  <a:lnTo>
                    <a:pt x="298754" y="262750"/>
                  </a:lnTo>
                  <a:lnTo>
                    <a:pt x="302729" y="256717"/>
                  </a:lnTo>
                  <a:lnTo>
                    <a:pt x="302729" y="1473"/>
                  </a:lnTo>
                  <a:lnTo>
                    <a:pt x="300621" y="0"/>
                  </a:lnTo>
                  <a:close/>
                </a:path>
              </a:pathLst>
            </a:custGeom>
            <a:solidFill>
              <a:srgbClr val="EBEBEB"/>
            </a:solidFill>
          </p:spPr>
          <p:txBody>
            <a:bodyPr wrap="square" lIns="0" tIns="0" rIns="0" bIns="0" rtlCol="0"/>
            <a:lstStyle/>
            <a:p>
              <a:endParaRPr/>
            </a:p>
          </p:txBody>
        </p:sp>
        <p:sp>
          <p:nvSpPr>
            <p:cNvPr id="27" name="object 27"/>
            <p:cNvSpPr/>
            <p:nvPr/>
          </p:nvSpPr>
          <p:spPr>
            <a:xfrm>
              <a:off x="2490952" y="1626971"/>
              <a:ext cx="469265" cy="513080"/>
            </a:xfrm>
            <a:custGeom>
              <a:avLst/>
              <a:gdLst/>
              <a:ahLst/>
              <a:cxnLst/>
              <a:rect l="l" t="t" r="r" b="b"/>
              <a:pathLst>
                <a:path w="469264" h="513080">
                  <a:moveTo>
                    <a:pt x="95808" y="96062"/>
                  </a:moveTo>
                  <a:lnTo>
                    <a:pt x="87871" y="90589"/>
                  </a:lnTo>
                  <a:lnTo>
                    <a:pt x="0" y="139992"/>
                  </a:lnTo>
                  <a:lnTo>
                    <a:pt x="7366" y="144932"/>
                  </a:lnTo>
                  <a:lnTo>
                    <a:pt x="95808" y="96062"/>
                  </a:lnTo>
                  <a:close/>
                </a:path>
                <a:path w="469264" h="513080">
                  <a:moveTo>
                    <a:pt x="468833" y="4394"/>
                  </a:moveTo>
                  <a:lnTo>
                    <a:pt x="459181" y="0"/>
                  </a:lnTo>
                  <a:lnTo>
                    <a:pt x="77660" y="214096"/>
                  </a:lnTo>
                  <a:lnTo>
                    <a:pt x="86741" y="218490"/>
                  </a:lnTo>
                  <a:lnTo>
                    <a:pt x="47015" y="376072"/>
                  </a:lnTo>
                  <a:lnTo>
                    <a:pt x="26225" y="458050"/>
                  </a:lnTo>
                  <a:lnTo>
                    <a:pt x="17538" y="490931"/>
                  </a:lnTo>
                  <a:lnTo>
                    <a:pt x="14173" y="501218"/>
                  </a:lnTo>
                  <a:lnTo>
                    <a:pt x="10210" y="512191"/>
                  </a:lnTo>
                  <a:lnTo>
                    <a:pt x="9626" y="512191"/>
                  </a:lnTo>
                  <a:lnTo>
                    <a:pt x="10883" y="512394"/>
                  </a:lnTo>
                  <a:lnTo>
                    <a:pt x="12192" y="512521"/>
                  </a:lnTo>
                  <a:lnTo>
                    <a:pt x="15786" y="512521"/>
                  </a:lnTo>
                  <a:lnTo>
                    <a:pt x="18046" y="512140"/>
                  </a:lnTo>
                  <a:lnTo>
                    <a:pt x="19850" y="511086"/>
                  </a:lnTo>
                  <a:lnTo>
                    <a:pt x="401370" y="297002"/>
                  </a:lnTo>
                  <a:lnTo>
                    <a:pt x="468833" y="4394"/>
                  </a:lnTo>
                  <a:close/>
                </a:path>
              </a:pathLst>
            </a:custGeom>
            <a:solidFill>
              <a:srgbClr val="FFC100"/>
            </a:solidFill>
          </p:spPr>
          <p:txBody>
            <a:bodyPr wrap="square" lIns="0" tIns="0" rIns="0" bIns="0" rtlCol="0"/>
            <a:lstStyle/>
            <a:p>
              <a:endParaRPr/>
            </a:p>
          </p:txBody>
        </p:sp>
        <p:sp>
          <p:nvSpPr>
            <p:cNvPr id="28" name="object 28"/>
            <p:cNvSpPr/>
            <p:nvPr/>
          </p:nvSpPr>
          <p:spPr>
            <a:xfrm>
              <a:off x="2490952" y="1578660"/>
              <a:ext cx="469265" cy="267335"/>
            </a:xfrm>
            <a:custGeom>
              <a:avLst/>
              <a:gdLst/>
              <a:ahLst/>
              <a:cxnLst/>
              <a:rect l="l" t="t" r="r" b="b"/>
              <a:pathLst>
                <a:path w="469264" h="267335">
                  <a:moveTo>
                    <a:pt x="95808" y="144373"/>
                  </a:moveTo>
                  <a:lnTo>
                    <a:pt x="87871" y="138899"/>
                  </a:lnTo>
                  <a:lnTo>
                    <a:pt x="0" y="188302"/>
                  </a:lnTo>
                  <a:lnTo>
                    <a:pt x="7366" y="193243"/>
                  </a:lnTo>
                  <a:lnTo>
                    <a:pt x="95808" y="144373"/>
                  </a:lnTo>
                  <a:close/>
                </a:path>
                <a:path w="469264" h="267335">
                  <a:moveTo>
                    <a:pt x="401370" y="6032"/>
                  </a:moveTo>
                  <a:lnTo>
                    <a:pt x="391172" y="0"/>
                  </a:lnTo>
                  <a:lnTo>
                    <a:pt x="103174" y="163042"/>
                  </a:lnTo>
                  <a:lnTo>
                    <a:pt x="106565" y="171284"/>
                  </a:lnTo>
                  <a:lnTo>
                    <a:pt x="401370" y="6032"/>
                  </a:lnTo>
                  <a:close/>
                </a:path>
                <a:path w="469264" h="267335">
                  <a:moveTo>
                    <a:pt x="468833" y="52705"/>
                  </a:moveTo>
                  <a:lnTo>
                    <a:pt x="459181" y="48310"/>
                  </a:lnTo>
                  <a:lnTo>
                    <a:pt x="77660" y="262407"/>
                  </a:lnTo>
                  <a:lnTo>
                    <a:pt x="86741" y="266801"/>
                  </a:lnTo>
                  <a:lnTo>
                    <a:pt x="468833" y="52705"/>
                  </a:lnTo>
                  <a:close/>
                </a:path>
              </a:pathLst>
            </a:custGeom>
            <a:solidFill>
              <a:srgbClr val="FFFFFF"/>
            </a:solidFill>
          </p:spPr>
          <p:txBody>
            <a:bodyPr wrap="square" lIns="0" tIns="0" rIns="0" bIns="0" rtlCol="0"/>
            <a:lstStyle/>
            <a:p>
              <a:endParaRPr/>
            </a:p>
          </p:txBody>
        </p:sp>
        <p:sp>
          <p:nvSpPr>
            <p:cNvPr id="29" name="object 29"/>
            <p:cNvSpPr/>
            <p:nvPr/>
          </p:nvSpPr>
          <p:spPr>
            <a:xfrm>
              <a:off x="2490952" y="1766963"/>
              <a:ext cx="86995" cy="372745"/>
            </a:xfrm>
            <a:custGeom>
              <a:avLst/>
              <a:gdLst/>
              <a:ahLst/>
              <a:cxnLst/>
              <a:rect l="l" t="t" r="r" b="b"/>
              <a:pathLst>
                <a:path w="86994" h="372744">
                  <a:moveTo>
                    <a:pt x="0" y="0"/>
                  </a:moveTo>
                  <a:lnTo>
                    <a:pt x="0" y="361772"/>
                  </a:lnTo>
                  <a:lnTo>
                    <a:pt x="1689" y="366712"/>
                  </a:lnTo>
                  <a:lnTo>
                    <a:pt x="6654" y="371729"/>
                  </a:lnTo>
                  <a:lnTo>
                    <a:pt x="8648" y="372516"/>
                  </a:lnTo>
                  <a:lnTo>
                    <a:pt x="13601" y="372516"/>
                  </a:lnTo>
                  <a:lnTo>
                    <a:pt x="16535" y="370611"/>
                  </a:lnTo>
                  <a:lnTo>
                    <a:pt x="17564" y="367258"/>
                  </a:lnTo>
                  <a:lnTo>
                    <a:pt x="86740" y="78498"/>
                  </a:lnTo>
                  <a:lnTo>
                    <a:pt x="77660" y="74104"/>
                  </a:lnTo>
                  <a:lnTo>
                    <a:pt x="13601" y="349694"/>
                  </a:lnTo>
                  <a:lnTo>
                    <a:pt x="13182" y="350926"/>
                  </a:lnTo>
                  <a:lnTo>
                    <a:pt x="12433" y="351548"/>
                  </a:lnTo>
                  <a:lnTo>
                    <a:pt x="10210" y="351332"/>
                  </a:lnTo>
                  <a:lnTo>
                    <a:pt x="8508" y="350786"/>
                  </a:lnTo>
                  <a:lnTo>
                    <a:pt x="7937" y="349694"/>
                  </a:lnTo>
                  <a:lnTo>
                    <a:pt x="7937" y="4940"/>
                  </a:lnTo>
                  <a:lnTo>
                    <a:pt x="0" y="0"/>
                  </a:lnTo>
                  <a:close/>
                </a:path>
              </a:pathLst>
            </a:custGeom>
            <a:solidFill>
              <a:srgbClr val="FFC100"/>
            </a:solidFill>
          </p:spPr>
          <p:txBody>
            <a:bodyPr wrap="square" lIns="0" tIns="0" rIns="0" bIns="0" rtlCol="0"/>
            <a:lstStyle/>
            <a:p>
              <a:endParaRPr/>
            </a:p>
          </p:txBody>
        </p:sp>
        <p:sp>
          <p:nvSpPr>
            <p:cNvPr id="30" name="object 30"/>
            <p:cNvSpPr/>
            <p:nvPr/>
          </p:nvSpPr>
          <p:spPr>
            <a:xfrm>
              <a:off x="2490952" y="1766963"/>
              <a:ext cx="86995" cy="372745"/>
            </a:xfrm>
            <a:custGeom>
              <a:avLst/>
              <a:gdLst/>
              <a:ahLst/>
              <a:cxnLst/>
              <a:rect l="l" t="t" r="r" b="b"/>
              <a:pathLst>
                <a:path w="86994" h="372744">
                  <a:moveTo>
                    <a:pt x="0" y="0"/>
                  </a:moveTo>
                  <a:lnTo>
                    <a:pt x="0" y="361772"/>
                  </a:lnTo>
                  <a:lnTo>
                    <a:pt x="1689" y="366712"/>
                  </a:lnTo>
                  <a:lnTo>
                    <a:pt x="6654" y="371729"/>
                  </a:lnTo>
                  <a:lnTo>
                    <a:pt x="8648" y="372516"/>
                  </a:lnTo>
                  <a:lnTo>
                    <a:pt x="13601" y="372516"/>
                  </a:lnTo>
                  <a:lnTo>
                    <a:pt x="16535" y="370611"/>
                  </a:lnTo>
                  <a:lnTo>
                    <a:pt x="17564" y="367258"/>
                  </a:lnTo>
                  <a:lnTo>
                    <a:pt x="86740" y="78498"/>
                  </a:lnTo>
                  <a:lnTo>
                    <a:pt x="77660" y="74104"/>
                  </a:lnTo>
                  <a:lnTo>
                    <a:pt x="13601" y="349694"/>
                  </a:lnTo>
                  <a:lnTo>
                    <a:pt x="13182" y="350926"/>
                  </a:lnTo>
                  <a:lnTo>
                    <a:pt x="12433" y="351548"/>
                  </a:lnTo>
                  <a:lnTo>
                    <a:pt x="10210" y="351332"/>
                  </a:lnTo>
                  <a:lnTo>
                    <a:pt x="8508" y="350786"/>
                  </a:lnTo>
                  <a:lnTo>
                    <a:pt x="7937" y="349694"/>
                  </a:lnTo>
                  <a:lnTo>
                    <a:pt x="7937" y="4940"/>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704636" y="2832176"/>
              <a:ext cx="542925" cy="665480"/>
            </a:xfrm>
            <a:custGeom>
              <a:avLst/>
              <a:gdLst/>
              <a:ahLst/>
              <a:cxnLst/>
              <a:rect l="l" t="t" r="r" b="b"/>
              <a:pathLst>
                <a:path w="542925" h="665479">
                  <a:moveTo>
                    <a:pt x="514167" y="0"/>
                  </a:moveTo>
                  <a:lnTo>
                    <a:pt x="511192" y="0"/>
                  </a:lnTo>
                  <a:lnTo>
                    <a:pt x="508151" y="457"/>
                  </a:lnTo>
                  <a:lnTo>
                    <a:pt x="505109" y="1447"/>
                  </a:lnTo>
                  <a:lnTo>
                    <a:pt x="504548" y="1993"/>
                  </a:lnTo>
                  <a:lnTo>
                    <a:pt x="10198" y="279781"/>
                  </a:lnTo>
                  <a:lnTo>
                    <a:pt x="3959" y="283070"/>
                  </a:lnTo>
                  <a:lnTo>
                    <a:pt x="0" y="289648"/>
                  </a:lnTo>
                  <a:lnTo>
                    <a:pt x="0" y="651433"/>
                  </a:lnTo>
                  <a:lnTo>
                    <a:pt x="3959" y="658025"/>
                  </a:lnTo>
                  <a:lnTo>
                    <a:pt x="10198" y="661314"/>
                  </a:lnTo>
                  <a:lnTo>
                    <a:pt x="14259" y="663727"/>
                  </a:lnTo>
                  <a:lnTo>
                    <a:pt x="18983" y="664984"/>
                  </a:lnTo>
                  <a:lnTo>
                    <a:pt x="27651" y="664984"/>
                  </a:lnTo>
                  <a:lnTo>
                    <a:pt x="31577" y="664146"/>
                  </a:lnTo>
                  <a:lnTo>
                    <a:pt x="35145" y="662419"/>
                  </a:lnTo>
                  <a:lnTo>
                    <a:pt x="35145" y="630567"/>
                  </a:lnTo>
                  <a:lnTo>
                    <a:pt x="507368" y="364858"/>
                  </a:lnTo>
                  <a:lnTo>
                    <a:pt x="514184" y="361569"/>
                  </a:lnTo>
                  <a:lnTo>
                    <a:pt x="517583" y="354990"/>
                  </a:lnTo>
                  <a:lnTo>
                    <a:pt x="517583" y="33286"/>
                  </a:lnTo>
                  <a:lnTo>
                    <a:pt x="542532" y="28333"/>
                  </a:lnTo>
                  <a:lnTo>
                    <a:pt x="540463" y="17118"/>
                  </a:lnTo>
                  <a:lnTo>
                    <a:pt x="534295" y="8132"/>
                  </a:lnTo>
                  <a:lnTo>
                    <a:pt x="525154" y="2164"/>
                  </a:lnTo>
                  <a:lnTo>
                    <a:pt x="514167" y="0"/>
                  </a:lnTo>
                  <a:close/>
                </a:path>
              </a:pathLst>
            </a:custGeom>
            <a:solidFill>
              <a:srgbClr val="FFC100"/>
            </a:solidFill>
          </p:spPr>
          <p:txBody>
            <a:bodyPr wrap="square" lIns="0" tIns="0" rIns="0" bIns="0" rtlCol="0"/>
            <a:lstStyle/>
            <a:p>
              <a:endParaRPr/>
            </a:p>
          </p:txBody>
        </p:sp>
        <p:sp>
          <p:nvSpPr>
            <p:cNvPr id="32" name="object 32"/>
            <p:cNvSpPr/>
            <p:nvPr/>
          </p:nvSpPr>
          <p:spPr>
            <a:xfrm>
              <a:off x="704636" y="2832176"/>
              <a:ext cx="542925" cy="665480"/>
            </a:xfrm>
            <a:custGeom>
              <a:avLst/>
              <a:gdLst/>
              <a:ahLst/>
              <a:cxnLst/>
              <a:rect l="l" t="t" r="r" b="b"/>
              <a:pathLst>
                <a:path w="542925" h="665479">
                  <a:moveTo>
                    <a:pt x="514167" y="0"/>
                  </a:moveTo>
                  <a:lnTo>
                    <a:pt x="511192" y="0"/>
                  </a:lnTo>
                  <a:lnTo>
                    <a:pt x="508151" y="457"/>
                  </a:lnTo>
                  <a:lnTo>
                    <a:pt x="505109" y="1447"/>
                  </a:lnTo>
                  <a:lnTo>
                    <a:pt x="504548" y="1993"/>
                  </a:lnTo>
                  <a:lnTo>
                    <a:pt x="10198" y="279781"/>
                  </a:lnTo>
                  <a:lnTo>
                    <a:pt x="3959" y="283070"/>
                  </a:lnTo>
                  <a:lnTo>
                    <a:pt x="0" y="289648"/>
                  </a:lnTo>
                  <a:lnTo>
                    <a:pt x="0" y="651433"/>
                  </a:lnTo>
                  <a:lnTo>
                    <a:pt x="3959" y="658025"/>
                  </a:lnTo>
                  <a:lnTo>
                    <a:pt x="10198" y="661314"/>
                  </a:lnTo>
                  <a:lnTo>
                    <a:pt x="14259" y="663727"/>
                  </a:lnTo>
                  <a:lnTo>
                    <a:pt x="18983" y="664984"/>
                  </a:lnTo>
                  <a:lnTo>
                    <a:pt x="27651" y="664984"/>
                  </a:lnTo>
                  <a:lnTo>
                    <a:pt x="31577" y="664146"/>
                  </a:lnTo>
                  <a:lnTo>
                    <a:pt x="35145" y="662419"/>
                  </a:lnTo>
                  <a:lnTo>
                    <a:pt x="35145" y="630567"/>
                  </a:lnTo>
                  <a:lnTo>
                    <a:pt x="507368" y="364858"/>
                  </a:lnTo>
                  <a:lnTo>
                    <a:pt x="514184" y="361569"/>
                  </a:lnTo>
                  <a:lnTo>
                    <a:pt x="517583" y="354990"/>
                  </a:lnTo>
                  <a:lnTo>
                    <a:pt x="517583" y="33286"/>
                  </a:lnTo>
                  <a:lnTo>
                    <a:pt x="542532" y="28333"/>
                  </a:lnTo>
                  <a:lnTo>
                    <a:pt x="540463" y="17118"/>
                  </a:lnTo>
                  <a:lnTo>
                    <a:pt x="534295" y="8132"/>
                  </a:lnTo>
                  <a:lnTo>
                    <a:pt x="525154" y="2164"/>
                  </a:lnTo>
                  <a:lnTo>
                    <a:pt x="514167" y="0"/>
                  </a:lnTo>
                  <a:close/>
                </a:path>
              </a:pathLst>
            </a:custGeom>
            <a:solidFill>
              <a:srgbClr val="000000"/>
            </a:solidFill>
          </p:spPr>
          <p:txBody>
            <a:bodyPr wrap="square" lIns="0" tIns="0" rIns="0" bIns="0" rtlCol="0"/>
            <a:lstStyle/>
            <a:p>
              <a:endParaRPr/>
            </a:p>
          </p:txBody>
        </p:sp>
        <p:sp>
          <p:nvSpPr>
            <p:cNvPr id="33" name="object 33"/>
            <p:cNvSpPr/>
            <p:nvPr/>
          </p:nvSpPr>
          <p:spPr>
            <a:xfrm>
              <a:off x="706337" y="2832176"/>
              <a:ext cx="541020" cy="308610"/>
            </a:xfrm>
            <a:custGeom>
              <a:avLst/>
              <a:gdLst/>
              <a:ahLst/>
              <a:cxnLst/>
              <a:rect l="l" t="t" r="r" b="b"/>
              <a:pathLst>
                <a:path w="541019" h="308610">
                  <a:moveTo>
                    <a:pt x="512466" y="0"/>
                  </a:moveTo>
                  <a:lnTo>
                    <a:pt x="509492" y="0"/>
                  </a:lnTo>
                  <a:lnTo>
                    <a:pt x="506450" y="457"/>
                  </a:lnTo>
                  <a:lnTo>
                    <a:pt x="503408" y="1447"/>
                  </a:lnTo>
                  <a:lnTo>
                    <a:pt x="502847" y="1993"/>
                  </a:lnTo>
                  <a:lnTo>
                    <a:pt x="4537" y="281965"/>
                  </a:lnTo>
                  <a:lnTo>
                    <a:pt x="1699" y="285267"/>
                  </a:lnTo>
                  <a:lnTo>
                    <a:pt x="0" y="289102"/>
                  </a:lnTo>
                  <a:lnTo>
                    <a:pt x="34584" y="308330"/>
                  </a:lnTo>
                  <a:lnTo>
                    <a:pt x="515882" y="45910"/>
                  </a:lnTo>
                  <a:lnTo>
                    <a:pt x="515882" y="33286"/>
                  </a:lnTo>
                  <a:lnTo>
                    <a:pt x="540832" y="28333"/>
                  </a:lnTo>
                  <a:lnTo>
                    <a:pt x="538763" y="17118"/>
                  </a:lnTo>
                  <a:lnTo>
                    <a:pt x="532595" y="8132"/>
                  </a:lnTo>
                  <a:lnTo>
                    <a:pt x="523454" y="2164"/>
                  </a:lnTo>
                  <a:lnTo>
                    <a:pt x="512466" y="0"/>
                  </a:lnTo>
                  <a:close/>
                </a:path>
              </a:pathLst>
            </a:custGeom>
            <a:solidFill>
              <a:srgbClr val="FFC100"/>
            </a:solidFill>
          </p:spPr>
          <p:txBody>
            <a:bodyPr wrap="square" lIns="0" tIns="0" rIns="0" bIns="0" rtlCol="0"/>
            <a:lstStyle/>
            <a:p>
              <a:endParaRPr/>
            </a:p>
          </p:txBody>
        </p:sp>
        <p:sp>
          <p:nvSpPr>
            <p:cNvPr id="34" name="object 34"/>
            <p:cNvSpPr/>
            <p:nvPr/>
          </p:nvSpPr>
          <p:spPr>
            <a:xfrm>
              <a:off x="706337" y="2832176"/>
              <a:ext cx="541020" cy="308610"/>
            </a:xfrm>
            <a:custGeom>
              <a:avLst/>
              <a:gdLst/>
              <a:ahLst/>
              <a:cxnLst/>
              <a:rect l="l" t="t" r="r" b="b"/>
              <a:pathLst>
                <a:path w="541019" h="308610">
                  <a:moveTo>
                    <a:pt x="512466" y="0"/>
                  </a:moveTo>
                  <a:lnTo>
                    <a:pt x="509492" y="0"/>
                  </a:lnTo>
                  <a:lnTo>
                    <a:pt x="506450" y="457"/>
                  </a:lnTo>
                  <a:lnTo>
                    <a:pt x="503408" y="1447"/>
                  </a:lnTo>
                  <a:lnTo>
                    <a:pt x="502847" y="1993"/>
                  </a:lnTo>
                  <a:lnTo>
                    <a:pt x="4537" y="281965"/>
                  </a:lnTo>
                  <a:lnTo>
                    <a:pt x="1699" y="285267"/>
                  </a:lnTo>
                  <a:lnTo>
                    <a:pt x="0" y="289102"/>
                  </a:lnTo>
                  <a:lnTo>
                    <a:pt x="34584" y="308330"/>
                  </a:lnTo>
                  <a:lnTo>
                    <a:pt x="515882" y="45910"/>
                  </a:lnTo>
                  <a:lnTo>
                    <a:pt x="515882" y="33286"/>
                  </a:lnTo>
                  <a:lnTo>
                    <a:pt x="540832" y="28333"/>
                  </a:lnTo>
                  <a:lnTo>
                    <a:pt x="538763" y="17118"/>
                  </a:lnTo>
                  <a:lnTo>
                    <a:pt x="532595" y="8132"/>
                  </a:lnTo>
                  <a:lnTo>
                    <a:pt x="523454" y="2164"/>
                  </a:lnTo>
                  <a:lnTo>
                    <a:pt x="512466" y="0"/>
                  </a:lnTo>
                  <a:close/>
                </a:path>
              </a:pathLst>
            </a:custGeom>
            <a:solidFill>
              <a:srgbClr val="FFFFFF"/>
            </a:solidFill>
          </p:spPr>
          <p:txBody>
            <a:bodyPr wrap="square" lIns="0" tIns="0" rIns="0" bIns="0" rtlCol="0"/>
            <a:lstStyle/>
            <a:p>
              <a:endParaRPr/>
            </a:p>
          </p:txBody>
        </p:sp>
        <p:sp>
          <p:nvSpPr>
            <p:cNvPr id="35" name="object 35"/>
            <p:cNvSpPr/>
            <p:nvPr/>
          </p:nvSpPr>
          <p:spPr>
            <a:xfrm>
              <a:off x="729007" y="2851645"/>
              <a:ext cx="518159" cy="643255"/>
            </a:xfrm>
            <a:custGeom>
              <a:avLst/>
              <a:gdLst/>
              <a:ahLst/>
              <a:cxnLst/>
              <a:rect l="l" t="t" r="r" b="b"/>
              <a:pathLst>
                <a:path w="518159" h="643254">
                  <a:moveTo>
                    <a:pt x="513453" y="0"/>
                  </a:moveTo>
                  <a:lnTo>
                    <a:pt x="507453" y="0"/>
                  </a:lnTo>
                  <a:lnTo>
                    <a:pt x="505941" y="381"/>
                  </a:lnTo>
                  <a:lnTo>
                    <a:pt x="10214" y="278968"/>
                  </a:lnTo>
                  <a:lnTo>
                    <a:pt x="3976" y="282257"/>
                  </a:lnTo>
                  <a:lnTo>
                    <a:pt x="0" y="288861"/>
                  </a:lnTo>
                  <a:lnTo>
                    <a:pt x="0" y="639648"/>
                  </a:lnTo>
                  <a:lnTo>
                    <a:pt x="4146" y="643039"/>
                  </a:lnTo>
                  <a:lnTo>
                    <a:pt x="10417" y="643039"/>
                  </a:lnTo>
                  <a:lnTo>
                    <a:pt x="12049" y="642658"/>
                  </a:lnTo>
                  <a:lnTo>
                    <a:pt x="507946" y="364070"/>
                  </a:lnTo>
                  <a:lnTo>
                    <a:pt x="514183" y="360768"/>
                  </a:lnTo>
                  <a:lnTo>
                    <a:pt x="518161" y="354177"/>
                  </a:lnTo>
                  <a:lnTo>
                    <a:pt x="518161" y="8864"/>
                  </a:lnTo>
                  <a:lnTo>
                    <a:pt x="517719" y="3505"/>
                  </a:lnTo>
                  <a:close/>
                </a:path>
              </a:pathLst>
            </a:custGeom>
            <a:solidFill>
              <a:srgbClr val="FFC100"/>
            </a:solidFill>
          </p:spPr>
          <p:txBody>
            <a:bodyPr wrap="square" lIns="0" tIns="0" rIns="0" bIns="0" rtlCol="0"/>
            <a:lstStyle/>
            <a:p>
              <a:endParaRPr/>
            </a:p>
          </p:txBody>
        </p:sp>
        <p:sp>
          <p:nvSpPr>
            <p:cNvPr id="36" name="object 36"/>
            <p:cNvSpPr/>
            <p:nvPr/>
          </p:nvSpPr>
          <p:spPr>
            <a:xfrm>
              <a:off x="863370" y="3009226"/>
              <a:ext cx="249435" cy="327875"/>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2536304" y="2389505"/>
              <a:ext cx="85026" cy="82892"/>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1428572" y="2174367"/>
              <a:ext cx="1571459" cy="1877259"/>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2492641" y="1961819"/>
              <a:ext cx="568325" cy="502920"/>
            </a:xfrm>
            <a:custGeom>
              <a:avLst/>
              <a:gdLst/>
              <a:ahLst/>
              <a:cxnLst/>
              <a:rect l="l" t="t" r="r" b="b"/>
              <a:pathLst>
                <a:path w="568325" h="502919">
                  <a:moveTo>
                    <a:pt x="540296" y="0"/>
                  </a:moveTo>
                  <a:lnTo>
                    <a:pt x="537133" y="0"/>
                  </a:lnTo>
                  <a:lnTo>
                    <a:pt x="533869" y="533"/>
                  </a:lnTo>
                  <a:lnTo>
                    <a:pt x="530644" y="1676"/>
                  </a:lnTo>
                  <a:lnTo>
                    <a:pt x="530059" y="1676"/>
                  </a:lnTo>
                  <a:lnTo>
                    <a:pt x="6248" y="295922"/>
                  </a:lnTo>
                  <a:lnTo>
                    <a:pt x="3403" y="299212"/>
                  </a:lnTo>
                  <a:lnTo>
                    <a:pt x="584" y="305816"/>
                  </a:lnTo>
                  <a:lnTo>
                    <a:pt x="0" y="308546"/>
                  </a:lnTo>
                  <a:lnTo>
                    <a:pt x="0" y="489165"/>
                  </a:lnTo>
                  <a:lnTo>
                    <a:pt x="3987" y="495744"/>
                  </a:lnTo>
                  <a:lnTo>
                    <a:pt x="10223" y="499605"/>
                  </a:lnTo>
                  <a:lnTo>
                    <a:pt x="14160" y="501662"/>
                  </a:lnTo>
                  <a:lnTo>
                    <a:pt x="18745" y="502754"/>
                  </a:lnTo>
                  <a:lnTo>
                    <a:pt x="27419" y="502754"/>
                  </a:lnTo>
                  <a:lnTo>
                    <a:pt x="31483" y="501942"/>
                  </a:lnTo>
                  <a:lnTo>
                    <a:pt x="35153" y="500138"/>
                  </a:lnTo>
                  <a:lnTo>
                    <a:pt x="35153" y="468299"/>
                  </a:lnTo>
                  <a:lnTo>
                    <a:pt x="532904" y="188328"/>
                  </a:lnTo>
                  <a:lnTo>
                    <a:pt x="539140" y="185026"/>
                  </a:lnTo>
                  <a:lnTo>
                    <a:pt x="543102" y="178447"/>
                  </a:lnTo>
                  <a:lnTo>
                    <a:pt x="543102" y="32969"/>
                  </a:lnTo>
                  <a:lnTo>
                    <a:pt x="568045" y="28028"/>
                  </a:lnTo>
                  <a:lnTo>
                    <a:pt x="566035" y="16941"/>
                  </a:lnTo>
                  <a:lnTo>
                    <a:pt x="560019" y="8051"/>
                  </a:lnTo>
                  <a:lnTo>
                    <a:pt x="551079" y="2143"/>
                  </a:lnTo>
                  <a:lnTo>
                    <a:pt x="540296" y="0"/>
                  </a:lnTo>
                  <a:close/>
                </a:path>
              </a:pathLst>
            </a:custGeom>
            <a:solidFill>
              <a:srgbClr val="FFC100"/>
            </a:solidFill>
          </p:spPr>
          <p:txBody>
            <a:bodyPr wrap="square" lIns="0" tIns="0" rIns="0" bIns="0" rtlCol="0"/>
            <a:lstStyle/>
            <a:p>
              <a:endParaRPr/>
            </a:p>
          </p:txBody>
        </p:sp>
        <p:sp>
          <p:nvSpPr>
            <p:cNvPr id="40" name="object 40"/>
            <p:cNvSpPr/>
            <p:nvPr/>
          </p:nvSpPr>
          <p:spPr>
            <a:xfrm>
              <a:off x="2492641" y="1961819"/>
              <a:ext cx="568325" cy="502920"/>
            </a:xfrm>
            <a:custGeom>
              <a:avLst/>
              <a:gdLst/>
              <a:ahLst/>
              <a:cxnLst/>
              <a:rect l="l" t="t" r="r" b="b"/>
              <a:pathLst>
                <a:path w="568325" h="502919">
                  <a:moveTo>
                    <a:pt x="540296" y="0"/>
                  </a:moveTo>
                  <a:lnTo>
                    <a:pt x="537133" y="0"/>
                  </a:lnTo>
                  <a:lnTo>
                    <a:pt x="533869" y="533"/>
                  </a:lnTo>
                  <a:lnTo>
                    <a:pt x="530644" y="1676"/>
                  </a:lnTo>
                  <a:lnTo>
                    <a:pt x="530059" y="1676"/>
                  </a:lnTo>
                  <a:lnTo>
                    <a:pt x="6248" y="295922"/>
                  </a:lnTo>
                  <a:lnTo>
                    <a:pt x="3403" y="299212"/>
                  </a:lnTo>
                  <a:lnTo>
                    <a:pt x="584" y="305816"/>
                  </a:lnTo>
                  <a:lnTo>
                    <a:pt x="0" y="308546"/>
                  </a:lnTo>
                  <a:lnTo>
                    <a:pt x="0" y="489165"/>
                  </a:lnTo>
                  <a:lnTo>
                    <a:pt x="3987" y="495744"/>
                  </a:lnTo>
                  <a:lnTo>
                    <a:pt x="10223" y="499605"/>
                  </a:lnTo>
                  <a:lnTo>
                    <a:pt x="14160" y="501662"/>
                  </a:lnTo>
                  <a:lnTo>
                    <a:pt x="18745" y="502754"/>
                  </a:lnTo>
                  <a:lnTo>
                    <a:pt x="27419" y="502754"/>
                  </a:lnTo>
                  <a:lnTo>
                    <a:pt x="31483" y="501942"/>
                  </a:lnTo>
                  <a:lnTo>
                    <a:pt x="35153" y="500138"/>
                  </a:lnTo>
                  <a:lnTo>
                    <a:pt x="35153" y="468299"/>
                  </a:lnTo>
                  <a:lnTo>
                    <a:pt x="532904" y="188328"/>
                  </a:lnTo>
                  <a:lnTo>
                    <a:pt x="539140" y="185026"/>
                  </a:lnTo>
                  <a:lnTo>
                    <a:pt x="543102" y="178447"/>
                  </a:lnTo>
                  <a:lnTo>
                    <a:pt x="543102" y="32969"/>
                  </a:lnTo>
                  <a:lnTo>
                    <a:pt x="568045" y="28028"/>
                  </a:lnTo>
                  <a:lnTo>
                    <a:pt x="566035" y="16941"/>
                  </a:lnTo>
                  <a:lnTo>
                    <a:pt x="560019" y="8051"/>
                  </a:lnTo>
                  <a:lnTo>
                    <a:pt x="551079" y="2143"/>
                  </a:lnTo>
                  <a:lnTo>
                    <a:pt x="540296" y="0"/>
                  </a:lnTo>
                  <a:close/>
                </a:path>
              </a:pathLst>
            </a:custGeom>
            <a:solidFill>
              <a:srgbClr val="000000"/>
            </a:solidFill>
          </p:spPr>
          <p:txBody>
            <a:bodyPr wrap="square" lIns="0" tIns="0" rIns="0" bIns="0" rtlCol="0"/>
            <a:lstStyle/>
            <a:p>
              <a:endParaRPr/>
            </a:p>
          </p:txBody>
        </p:sp>
        <p:sp>
          <p:nvSpPr>
            <p:cNvPr id="41" name="object 41"/>
            <p:cNvSpPr/>
            <p:nvPr/>
          </p:nvSpPr>
          <p:spPr>
            <a:xfrm>
              <a:off x="2494343" y="1962048"/>
              <a:ext cx="566420" cy="322580"/>
            </a:xfrm>
            <a:custGeom>
              <a:avLst/>
              <a:gdLst/>
              <a:ahLst/>
              <a:cxnLst/>
              <a:rect l="l" t="t" r="r" b="b"/>
              <a:pathLst>
                <a:path w="566419" h="322580">
                  <a:moveTo>
                    <a:pt x="537997" y="0"/>
                  </a:moveTo>
                  <a:lnTo>
                    <a:pt x="535025" y="0"/>
                  </a:lnTo>
                  <a:lnTo>
                    <a:pt x="531964" y="457"/>
                  </a:lnTo>
                  <a:lnTo>
                    <a:pt x="528942" y="1447"/>
                  </a:lnTo>
                  <a:lnTo>
                    <a:pt x="528358" y="1993"/>
                  </a:lnTo>
                  <a:lnTo>
                    <a:pt x="4546" y="296252"/>
                  </a:lnTo>
                  <a:lnTo>
                    <a:pt x="1701" y="299542"/>
                  </a:lnTo>
                  <a:lnTo>
                    <a:pt x="0" y="303377"/>
                  </a:lnTo>
                  <a:lnTo>
                    <a:pt x="34594" y="322046"/>
                  </a:lnTo>
                  <a:lnTo>
                    <a:pt x="541401" y="45923"/>
                  </a:lnTo>
                  <a:lnTo>
                    <a:pt x="541401" y="32740"/>
                  </a:lnTo>
                  <a:lnTo>
                    <a:pt x="566246" y="27819"/>
                  </a:lnTo>
                  <a:lnTo>
                    <a:pt x="564275" y="17123"/>
                  </a:lnTo>
                  <a:lnTo>
                    <a:pt x="558114" y="8134"/>
                  </a:lnTo>
                  <a:lnTo>
                    <a:pt x="548980" y="2164"/>
                  </a:lnTo>
                  <a:lnTo>
                    <a:pt x="537997" y="0"/>
                  </a:lnTo>
                  <a:close/>
                </a:path>
              </a:pathLst>
            </a:custGeom>
            <a:solidFill>
              <a:srgbClr val="FFC100"/>
            </a:solidFill>
          </p:spPr>
          <p:txBody>
            <a:bodyPr wrap="square" lIns="0" tIns="0" rIns="0" bIns="0" rtlCol="0"/>
            <a:lstStyle/>
            <a:p>
              <a:endParaRPr/>
            </a:p>
          </p:txBody>
        </p:sp>
        <p:sp>
          <p:nvSpPr>
            <p:cNvPr id="42" name="object 42"/>
            <p:cNvSpPr/>
            <p:nvPr/>
          </p:nvSpPr>
          <p:spPr>
            <a:xfrm>
              <a:off x="2494343" y="1962048"/>
              <a:ext cx="566420" cy="322580"/>
            </a:xfrm>
            <a:custGeom>
              <a:avLst/>
              <a:gdLst/>
              <a:ahLst/>
              <a:cxnLst/>
              <a:rect l="l" t="t" r="r" b="b"/>
              <a:pathLst>
                <a:path w="566419" h="322580">
                  <a:moveTo>
                    <a:pt x="537997" y="0"/>
                  </a:moveTo>
                  <a:lnTo>
                    <a:pt x="535025" y="0"/>
                  </a:lnTo>
                  <a:lnTo>
                    <a:pt x="531964" y="457"/>
                  </a:lnTo>
                  <a:lnTo>
                    <a:pt x="528942" y="1447"/>
                  </a:lnTo>
                  <a:lnTo>
                    <a:pt x="528358" y="1993"/>
                  </a:lnTo>
                  <a:lnTo>
                    <a:pt x="4546" y="296252"/>
                  </a:lnTo>
                  <a:lnTo>
                    <a:pt x="1701" y="299542"/>
                  </a:lnTo>
                  <a:lnTo>
                    <a:pt x="0" y="303377"/>
                  </a:lnTo>
                  <a:lnTo>
                    <a:pt x="34594" y="322046"/>
                  </a:lnTo>
                  <a:lnTo>
                    <a:pt x="541401" y="45923"/>
                  </a:lnTo>
                  <a:lnTo>
                    <a:pt x="541401" y="32740"/>
                  </a:lnTo>
                  <a:lnTo>
                    <a:pt x="566246" y="27819"/>
                  </a:lnTo>
                  <a:lnTo>
                    <a:pt x="564275" y="17123"/>
                  </a:lnTo>
                  <a:lnTo>
                    <a:pt x="558114" y="8134"/>
                  </a:lnTo>
                  <a:lnTo>
                    <a:pt x="548980" y="2164"/>
                  </a:lnTo>
                  <a:lnTo>
                    <a:pt x="537997" y="0"/>
                  </a:lnTo>
                  <a:close/>
                </a:path>
              </a:pathLst>
            </a:custGeom>
            <a:solidFill>
              <a:srgbClr val="FFFFFF"/>
            </a:solidFill>
          </p:spPr>
          <p:txBody>
            <a:bodyPr wrap="square" lIns="0" tIns="0" rIns="0" bIns="0" rtlCol="0"/>
            <a:lstStyle/>
            <a:p>
              <a:endParaRPr/>
            </a:p>
          </p:txBody>
        </p:sp>
        <p:sp>
          <p:nvSpPr>
            <p:cNvPr id="43" name="object 43"/>
            <p:cNvSpPr/>
            <p:nvPr/>
          </p:nvSpPr>
          <p:spPr>
            <a:xfrm>
              <a:off x="2517038" y="1981047"/>
              <a:ext cx="544195" cy="481330"/>
            </a:xfrm>
            <a:custGeom>
              <a:avLst/>
              <a:gdLst/>
              <a:ahLst/>
              <a:cxnLst/>
              <a:rect l="l" t="t" r="r" b="b"/>
              <a:pathLst>
                <a:path w="544194" h="481330">
                  <a:moveTo>
                    <a:pt x="539330" y="0"/>
                  </a:moveTo>
                  <a:lnTo>
                    <a:pt x="533031" y="0"/>
                  </a:lnTo>
                  <a:lnTo>
                    <a:pt x="531494" y="342"/>
                  </a:lnTo>
                  <a:lnTo>
                    <a:pt x="10198" y="293166"/>
                  </a:lnTo>
                  <a:lnTo>
                    <a:pt x="3949" y="296456"/>
                  </a:lnTo>
                  <a:lnTo>
                    <a:pt x="0" y="303047"/>
                  </a:lnTo>
                  <a:lnTo>
                    <a:pt x="0" y="477177"/>
                  </a:lnTo>
                  <a:lnTo>
                    <a:pt x="4318" y="480936"/>
                  </a:lnTo>
                  <a:lnTo>
                    <a:pt x="10617" y="480936"/>
                  </a:lnTo>
                  <a:lnTo>
                    <a:pt x="12128" y="480593"/>
                  </a:lnTo>
                  <a:lnTo>
                    <a:pt x="533450" y="188315"/>
                  </a:lnTo>
                  <a:lnTo>
                    <a:pt x="539686" y="184467"/>
                  </a:lnTo>
                  <a:lnTo>
                    <a:pt x="543648" y="177888"/>
                  </a:lnTo>
                  <a:lnTo>
                    <a:pt x="543648" y="3746"/>
                  </a:lnTo>
                  <a:close/>
                </a:path>
              </a:pathLst>
            </a:custGeom>
            <a:solidFill>
              <a:srgbClr val="FFC100"/>
            </a:solidFill>
          </p:spPr>
          <p:txBody>
            <a:bodyPr wrap="square" lIns="0" tIns="0" rIns="0" bIns="0" rtlCol="0"/>
            <a:lstStyle/>
            <a:p>
              <a:endParaRPr/>
            </a:p>
          </p:txBody>
        </p:sp>
        <p:sp>
          <p:nvSpPr>
            <p:cNvPr id="44" name="object 44"/>
            <p:cNvSpPr/>
            <p:nvPr/>
          </p:nvSpPr>
          <p:spPr>
            <a:xfrm>
              <a:off x="2543670" y="2029497"/>
              <a:ext cx="487680" cy="384175"/>
            </a:xfrm>
            <a:custGeom>
              <a:avLst/>
              <a:gdLst/>
              <a:ahLst/>
              <a:cxnLst/>
              <a:rect l="l" t="t" r="r" b="b"/>
              <a:pathLst>
                <a:path w="487680" h="384175">
                  <a:moveTo>
                    <a:pt x="424713" y="116255"/>
                  </a:moveTo>
                  <a:lnTo>
                    <a:pt x="421627" y="109308"/>
                  </a:lnTo>
                  <a:lnTo>
                    <a:pt x="415899" y="109308"/>
                  </a:lnTo>
                  <a:lnTo>
                    <a:pt x="414870" y="109588"/>
                  </a:lnTo>
                  <a:lnTo>
                    <a:pt x="0" y="340779"/>
                  </a:lnTo>
                  <a:lnTo>
                    <a:pt x="2273" y="347916"/>
                  </a:lnTo>
                  <a:lnTo>
                    <a:pt x="9067" y="347916"/>
                  </a:lnTo>
                  <a:lnTo>
                    <a:pt x="9626" y="347383"/>
                  </a:lnTo>
                  <a:lnTo>
                    <a:pt x="10769" y="347383"/>
                  </a:lnTo>
                  <a:lnTo>
                    <a:pt x="419519" y="118999"/>
                  </a:lnTo>
                  <a:lnTo>
                    <a:pt x="424713" y="116255"/>
                  </a:lnTo>
                  <a:close/>
                </a:path>
                <a:path w="487680" h="384175">
                  <a:moveTo>
                    <a:pt x="487553" y="114604"/>
                  </a:moveTo>
                  <a:lnTo>
                    <a:pt x="486410" y="111861"/>
                  </a:lnTo>
                  <a:lnTo>
                    <a:pt x="485267" y="110413"/>
                  </a:lnTo>
                  <a:lnTo>
                    <a:pt x="483641" y="109423"/>
                  </a:lnTo>
                  <a:lnTo>
                    <a:pt x="479983" y="109664"/>
                  </a:lnTo>
                  <a:lnTo>
                    <a:pt x="177" y="376923"/>
                  </a:lnTo>
                  <a:lnTo>
                    <a:pt x="2120" y="384175"/>
                  </a:lnTo>
                  <a:lnTo>
                    <a:pt x="10210" y="384162"/>
                  </a:lnTo>
                  <a:lnTo>
                    <a:pt x="10769" y="383603"/>
                  </a:lnTo>
                  <a:lnTo>
                    <a:pt x="484136" y="118999"/>
                  </a:lnTo>
                  <a:lnTo>
                    <a:pt x="486410" y="117348"/>
                  </a:lnTo>
                  <a:lnTo>
                    <a:pt x="487553" y="114604"/>
                  </a:lnTo>
                  <a:close/>
                </a:path>
                <a:path w="487680" h="384175">
                  <a:moveTo>
                    <a:pt x="487553" y="41605"/>
                  </a:moveTo>
                  <a:lnTo>
                    <a:pt x="486410" y="38849"/>
                  </a:lnTo>
                  <a:lnTo>
                    <a:pt x="485267" y="37388"/>
                  </a:lnTo>
                  <a:lnTo>
                    <a:pt x="483641" y="36664"/>
                  </a:lnTo>
                  <a:lnTo>
                    <a:pt x="479983" y="36842"/>
                  </a:lnTo>
                  <a:lnTo>
                    <a:pt x="479031" y="37211"/>
                  </a:lnTo>
                  <a:lnTo>
                    <a:pt x="5105" y="301815"/>
                  </a:lnTo>
                  <a:lnTo>
                    <a:pt x="0" y="304012"/>
                  </a:lnTo>
                  <a:lnTo>
                    <a:pt x="2273" y="311696"/>
                  </a:lnTo>
                  <a:lnTo>
                    <a:pt x="7937" y="311696"/>
                  </a:lnTo>
                  <a:lnTo>
                    <a:pt x="9067" y="311137"/>
                  </a:lnTo>
                  <a:lnTo>
                    <a:pt x="9626" y="310603"/>
                  </a:lnTo>
                  <a:lnTo>
                    <a:pt x="10210" y="310603"/>
                  </a:lnTo>
                  <a:lnTo>
                    <a:pt x="484136" y="45999"/>
                  </a:lnTo>
                  <a:lnTo>
                    <a:pt x="486410" y="44348"/>
                  </a:lnTo>
                  <a:lnTo>
                    <a:pt x="487553" y="41605"/>
                  </a:lnTo>
                  <a:close/>
                </a:path>
                <a:path w="487680" h="384175">
                  <a:moveTo>
                    <a:pt x="487553" y="4813"/>
                  </a:moveTo>
                  <a:lnTo>
                    <a:pt x="486410" y="2616"/>
                  </a:lnTo>
                  <a:lnTo>
                    <a:pt x="485165" y="1016"/>
                  </a:lnTo>
                  <a:lnTo>
                    <a:pt x="483311" y="0"/>
                  </a:lnTo>
                  <a:lnTo>
                    <a:pt x="479793" y="127"/>
                  </a:lnTo>
                  <a:lnTo>
                    <a:pt x="0" y="267779"/>
                  </a:lnTo>
                  <a:lnTo>
                    <a:pt x="2273" y="274916"/>
                  </a:lnTo>
                  <a:lnTo>
                    <a:pt x="10210" y="274916"/>
                  </a:lnTo>
                  <a:lnTo>
                    <a:pt x="10769" y="274358"/>
                  </a:lnTo>
                  <a:lnTo>
                    <a:pt x="484136" y="9207"/>
                  </a:lnTo>
                  <a:lnTo>
                    <a:pt x="486410" y="8115"/>
                  </a:lnTo>
                  <a:lnTo>
                    <a:pt x="487553" y="4813"/>
                  </a:lnTo>
                  <a:close/>
                </a:path>
              </a:pathLst>
            </a:custGeom>
            <a:solidFill>
              <a:srgbClr val="FFFFFF"/>
            </a:solidFill>
          </p:spPr>
          <p:txBody>
            <a:bodyPr wrap="square" lIns="0" tIns="0" rIns="0" bIns="0" rtlCol="0"/>
            <a:lstStyle/>
            <a:p>
              <a:endParaRPr/>
            </a:p>
          </p:txBody>
        </p:sp>
        <p:sp>
          <p:nvSpPr>
            <p:cNvPr id="45" name="object 45"/>
            <p:cNvSpPr/>
            <p:nvPr/>
          </p:nvSpPr>
          <p:spPr>
            <a:xfrm>
              <a:off x="849196" y="2833624"/>
              <a:ext cx="41910" cy="62865"/>
            </a:xfrm>
            <a:custGeom>
              <a:avLst/>
              <a:gdLst/>
              <a:ahLst/>
              <a:cxnLst/>
              <a:rect l="l" t="t" r="r" b="b"/>
              <a:pathLst>
                <a:path w="41909" h="62864">
                  <a:moveTo>
                    <a:pt x="37983" y="0"/>
                  </a:moveTo>
                  <a:lnTo>
                    <a:pt x="0" y="20866"/>
                  </a:lnTo>
                  <a:lnTo>
                    <a:pt x="17572" y="49402"/>
                  </a:lnTo>
                  <a:lnTo>
                    <a:pt x="18133" y="49402"/>
                  </a:lnTo>
                  <a:lnTo>
                    <a:pt x="18133" y="49949"/>
                  </a:lnTo>
                  <a:lnTo>
                    <a:pt x="18710" y="49949"/>
                  </a:lnTo>
                  <a:lnTo>
                    <a:pt x="41382" y="62585"/>
                  </a:lnTo>
                  <a:lnTo>
                    <a:pt x="41382" y="19202"/>
                  </a:lnTo>
                  <a:lnTo>
                    <a:pt x="28347" y="28549"/>
                  </a:lnTo>
                  <a:lnTo>
                    <a:pt x="37983" y="0"/>
                  </a:lnTo>
                  <a:close/>
                </a:path>
              </a:pathLst>
            </a:custGeom>
            <a:solidFill>
              <a:srgbClr val="FFC100"/>
            </a:solidFill>
          </p:spPr>
          <p:txBody>
            <a:bodyPr wrap="square" lIns="0" tIns="0" rIns="0" bIns="0" rtlCol="0"/>
            <a:lstStyle/>
            <a:p>
              <a:endParaRPr/>
            </a:p>
          </p:txBody>
        </p:sp>
        <p:sp>
          <p:nvSpPr>
            <p:cNvPr id="46" name="object 46"/>
            <p:cNvSpPr/>
            <p:nvPr/>
          </p:nvSpPr>
          <p:spPr>
            <a:xfrm>
              <a:off x="849196" y="2833624"/>
              <a:ext cx="41910" cy="62865"/>
            </a:xfrm>
            <a:custGeom>
              <a:avLst/>
              <a:gdLst/>
              <a:ahLst/>
              <a:cxnLst/>
              <a:rect l="l" t="t" r="r" b="b"/>
              <a:pathLst>
                <a:path w="41909" h="62864">
                  <a:moveTo>
                    <a:pt x="37983" y="0"/>
                  </a:moveTo>
                  <a:lnTo>
                    <a:pt x="0" y="20866"/>
                  </a:lnTo>
                  <a:lnTo>
                    <a:pt x="17572" y="49402"/>
                  </a:lnTo>
                  <a:lnTo>
                    <a:pt x="18133" y="49402"/>
                  </a:lnTo>
                  <a:lnTo>
                    <a:pt x="18133" y="49949"/>
                  </a:lnTo>
                  <a:lnTo>
                    <a:pt x="18710" y="49949"/>
                  </a:lnTo>
                  <a:lnTo>
                    <a:pt x="41382" y="62585"/>
                  </a:lnTo>
                  <a:lnTo>
                    <a:pt x="41382" y="19202"/>
                  </a:lnTo>
                  <a:lnTo>
                    <a:pt x="28347" y="28549"/>
                  </a:lnTo>
                  <a:lnTo>
                    <a:pt x="37983" y="0"/>
                  </a:lnTo>
                  <a:close/>
                </a:path>
              </a:pathLst>
            </a:custGeom>
            <a:solidFill>
              <a:srgbClr val="000000"/>
            </a:solidFill>
          </p:spPr>
          <p:txBody>
            <a:bodyPr wrap="square" lIns="0" tIns="0" rIns="0" bIns="0" rtlCol="0"/>
            <a:lstStyle/>
            <a:p>
              <a:endParaRPr/>
            </a:p>
          </p:txBody>
        </p:sp>
        <p:sp>
          <p:nvSpPr>
            <p:cNvPr id="47" name="object 47"/>
            <p:cNvSpPr/>
            <p:nvPr/>
          </p:nvSpPr>
          <p:spPr>
            <a:xfrm>
              <a:off x="788541" y="2632443"/>
              <a:ext cx="187325" cy="264160"/>
            </a:xfrm>
            <a:custGeom>
              <a:avLst/>
              <a:gdLst/>
              <a:ahLst/>
              <a:cxnLst/>
              <a:rect l="l" t="t" r="r" b="b"/>
              <a:pathLst>
                <a:path w="187325" h="264160">
                  <a:moveTo>
                    <a:pt x="160228" y="0"/>
                  </a:moveTo>
                  <a:lnTo>
                    <a:pt x="153719" y="0"/>
                  </a:lnTo>
                  <a:lnTo>
                    <a:pt x="149895" y="838"/>
                  </a:lnTo>
                  <a:lnTo>
                    <a:pt x="146258" y="2451"/>
                  </a:lnTo>
                  <a:lnTo>
                    <a:pt x="9057" y="79311"/>
                  </a:lnTo>
                  <a:lnTo>
                    <a:pt x="5659" y="82600"/>
                  </a:lnTo>
                  <a:lnTo>
                    <a:pt x="3959" y="86436"/>
                  </a:lnTo>
                  <a:lnTo>
                    <a:pt x="2260" y="89725"/>
                  </a:lnTo>
                  <a:lnTo>
                    <a:pt x="1121" y="93040"/>
                  </a:lnTo>
                  <a:lnTo>
                    <a:pt x="1121" y="240156"/>
                  </a:lnTo>
                  <a:lnTo>
                    <a:pt x="0" y="250583"/>
                  </a:lnTo>
                  <a:lnTo>
                    <a:pt x="15873" y="258813"/>
                  </a:lnTo>
                  <a:lnTo>
                    <a:pt x="23588" y="263702"/>
                  </a:lnTo>
                  <a:lnTo>
                    <a:pt x="34584" y="263702"/>
                  </a:lnTo>
                  <a:lnTo>
                    <a:pt x="37184" y="263258"/>
                  </a:lnTo>
                  <a:lnTo>
                    <a:pt x="39683" y="262115"/>
                  </a:lnTo>
                  <a:lnTo>
                    <a:pt x="39683" y="227533"/>
                  </a:lnTo>
                  <a:lnTo>
                    <a:pt x="142281" y="170980"/>
                  </a:lnTo>
                  <a:lnTo>
                    <a:pt x="148088" y="166511"/>
                  </a:lnTo>
                  <a:lnTo>
                    <a:pt x="152561" y="160756"/>
                  </a:lnTo>
                  <a:lnTo>
                    <a:pt x="155438" y="154077"/>
                  </a:lnTo>
                  <a:lnTo>
                    <a:pt x="156456" y="146837"/>
                  </a:lnTo>
                  <a:lnTo>
                    <a:pt x="156456" y="37033"/>
                  </a:lnTo>
                  <a:lnTo>
                    <a:pt x="187081" y="25514"/>
                  </a:lnTo>
                  <a:lnTo>
                    <a:pt x="162930" y="431"/>
                  </a:lnTo>
                  <a:lnTo>
                    <a:pt x="160228" y="0"/>
                  </a:lnTo>
                  <a:close/>
                </a:path>
              </a:pathLst>
            </a:custGeom>
            <a:solidFill>
              <a:srgbClr val="FFC100"/>
            </a:solidFill>
          </p:spPr>
          <p:txBody>
            <a:bodyPr wrap="square" lIns="0" tIns="0" rIns="0" bIns="0" rtlCol="0"/>
            <a:lstStyle/>
            <a:p>
              <a:endParaRPr/>
            </a:p>
          </p:txBody>
        </p:sp>
        <p:sp>
          <p:nvSpPr>
            <p:cNvPr id="48" name="object 48"/>
            <p:cNvSpPr/>
            <p:nvPr/>
          </p:nvSpPr>
          <p:spPr>
            <a:xfrm>
              <a:off x="788541" y="2632443"/>
              <a:ext cx="187325" cy="264160"/>
            </a:xfrm>
            <a:custGeom>
              <a:avLst/>
              <a:gdLst/>
              <a:ahLst/>
              <a:cxnLst/>
              <a:rect l="l" t="t" r="r" b="b"/>
              <a:pathLst>
                <a:path w="187325" h="264160">
                  <a:moveTo>
                    <a:pt x="160228" y="0"/>
                  </a:moveTo>
                  <a:lnTo>
                    <a:pt x="153719" y="0"/>
                  </a:lnTo>
                  <a:lnTo>
                    <a:pt x="149895" y="838"/>
                  </a:lnTo>
                  <a:lnTo>
                    <a:pt x="146258" y="2451"/>
                  </a:lnTo>
                  <a:lnTo>
                    <a:pt x="9057" y="79311"/>
                  </a:lnTo>
                  <a:lnTo>
                    <a:pt x="5659" y="82600"/>
                  </a:lnTo>
                  <a:lnTo>
                    <a:pt x="3959" y="86436"/>
                  </a:lnTo>
                  <a:lnTo>
                    <a:pt x="2260" y="89725"/>
                  </a:lnTo>
                  <a:lnTo>
                    <a:pt x="1121" y="93040"/>
                  </a:lnTo>
                  <a:lnTo>
                    <a:pt x="1121" y="240156"/>
                  </a:lnTo>
                  <a:lnTo>
                    <a:pt x="0" y="250583"/>
                  </a:lnTo>
                  <a:lnTo>
                    <a:pt x="15873" y="258813"/>
                  </a:lnTo>
                  <a:lnTo>
                    <a:pt x="23588" y="263702"/>
                  </a:lnTo>
                  <a:lnTo>
                    <a:pt x="34584" y="263702"/>
                  </a:lnTo>
                  <a:lnTo>
                    <a:pt x="37184" y="263258"/>
                  </a:lnTo>
                  <a:lnTo>
                    <a:pt x="39683" y="262115"/>
                  </a:lnTo>
                  <a:lnTo>
                    <a:pt x="39683" y="227533"/>
                  </a:lnTo>
                  <a:lnTo>
                    <a:pt x="142281" y="170980"/>
                  </a:lnTo>
                  <a:lnTo>
                    <a:pt x="148088" y="166511"/>
                  </a:lnTo>
                  <a:lnTo>
                    <a:pt x="152561" y="160756"/>
                  </a:lnTo>
                  <a:lnTo>
                    <a:pt x="155438" y="154077"/>
                  </a:lnTo>
                  <a:lnTo>
                    <a:pt x="156456" y="146837"/>
                  </a:lnTo>
                  <a:lnTo>
                    <a:pt x="156456" y="37033"/>
                  </a:lnTo>
                  <a:lnTo>
                    <a:pt x="187081" y="25514"/>
                  </a:lnTo>
                  <a:lnTo>
                    <a:pt x="162930" y="431"/>
                  </a:lnTo>
                  <a:lnTo>
                    <a:pt x="160228" y="0"/>
                  </a:lnTo>
                  <a:close/>
                </a:path>
              </a:pathLst>
            </a:custGeom>
            <a:solidFill>
              <a:srgbClr val="000000"/>
            </a:solidFill>
          </p:spPr>
          <p:txBody>
            <a:bodyPr wrap="square" lIns="0" tIns="0" rIns="0" bIns="0" rtlCol="0"/>
            <a:lstStyle/>
            <a:p>
              <a:endParaRPr/>
            </a:p>
          </p:txBody>
        </p:sp>
        <p:sp>
          <p:nvSpPr>
            <p:cNvPr id="49" name="object 49"/>
            <p:cNvSpPr/>
            <p:nvPr/>
          </p:nvSpPr>
          <p:spPr>
            <a:xfrm>
              <a:off x="792501" y="2632443"/>
              <a:ext cx="183121" cy="263829"/>
            </a:xfrm>
            <a:prstGeom prst="rect">
              <a:avLst/>
            </a:prstGeom>
            <a:blipFill>
              <a:blip r:embed="rId5" cstate="print"/>
              <a:stretch>
                <a:fillRect/>
              </a:stretch>
            </a:blipFill>
          </p:spPr>
          <p:txBody>
            <a:bodyPr wrap="square" lIns="0" tIns="0" rIns="0" bIns="0" rtlCol="0"/>
            <a:lstStyle/>
            <a:p>
              <a:endParaRPr/>
            </a:p>
          </p:txBody>
        </p:sp>
      </p:grpSp>
      <p:sp>
        <p:nvSpPr>
          <p:cNvPr id="51" name="TextBox 50">
            <a:extLst>
              <a:ext uri="{FF2B5EF4-FFF2-40B4-BE49-F238E27FC236}">
                <a16:creationId xmlns:a16="http://schemas.microsoft.com/office/drawing/2014/main" id="{1D171772-94CC-C922-4986-94C01916163A}"/>
              </a:ext>
            </a:extLst>
          </p:cNvPr>
          <p:cNvSpPr txBox="1"/>
          <p:nvPr/>
        </p:nvSpPr>
        <p:spPr>
          <a:xfrm>
            <a:off x="3939961" y="1390156"/>
            <a:ext cx="4572000" cy="1448666"/>
          </a:xfrm>
          <a:prstGeom prst="rect">
            <a:avLst/>
          </a:prstGeom>
          <a:noFill/>
        </p:spPr>
        <p:txBody>
          <a:bodyPr wrap="square">
            <a:spAutoFit/>
          </a:bodyPr>
          <a:lstStyle/>
          <a:p>
            <a:pPr marL="285750" lvl="0" indent="-285750" algn="just">
              <a:lnSpc>
                <a:spcPct val="150000"/>
              </a:lnSpc>
              <a:buFont typeface="Arial" panose="020B0604020202020204" pitchFamily="34" charset="0"/>
              <a:buChar char="•"/>
              <a:tabLst>
                <a:tab pos="457200" algn="l"/>
              </a:tabLs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Step 9: </a:t>
            </a:r>
            <a:r>
              <a:rPr lang="en-IN" sz="1200" dirty="0">
                <a:effectLst/>
                <a:latin typeface="Calibri" panose="020F0502020204030204" pitchFamily="34" charset="0"/>
                <a:ea typeface="Calibri" panose="020F0502020204030204" pitchFamily="34" charset="0"/>
                <a:cs typeface="Times New Roman" panose="02020603050405020304" pitchFamily="18" charset="0"/>
              </a:rPr>
              <a:t>Comparison - Machine Learning Model Performance discussed.</a:t>
            </a:r>
          </a:p>
          <a:p>
            <a:pPr marL="285750" lvl="0" indent="-285750">
              <a:lnSpc>
                <a:spcPct val="150000"/>
              </a:lnSpc>
              <a:buFont typeface="Arial" panose="020B0604020202020204" pitchFamily="34" charset="0"/>
              <a:buChar char="•"/>
              <a:tabLst>
                <a:tab pos="457200" algn="l"/>
              </a:tabLs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Step 10: </a:t>
            </a:r>
            <a:r>
              <a:rPr lang="en-IN" sz="1200" dirty="0">
                <a:effectLst/>
                <a:latin typeface="Calibri" panose="020F0502020204030204" pitchFamily="34" charset="0"/>
                <a:ea typeface="Calibri" panose="020F0502020204030204" pitchFamily="34" charset="0"/>
                <a:cs typeface="Times New Roman" panose="02020603050405020304" pitchFamily="18" charset="0"/>
              </a:rPr>
              <a:t>best model choose based on the highest accuracy rate.</a:t>
            </a:r>
          </a:p>
          <a:p>
            <a:pPr marL="285750" lvl="0" indent="-285750">
              <a:lnSpc>
                <a:spcPct val="150000"/>
              </a:lnSpc>
              <a:buFont typeface="Arial" panose="020B0604020202020204" pitchFamily="34" charset="0"/>
              <a:buChar char="•"/>
              <a:tabLst>
                <a:tab pos="457200" algn="l"/>
              </a:tabLst>
            </a:pPr>
            <a:r>
              <a:rPr lang="en-IN" sz="1200" b="1" dirty="0">
                <a:effectLst/>
                <a:latin typeface="Calibri" panose="020F0502020204030204" pitchFamily="34" charset="0"/>
                <a:ea typeface="Calibri" panose="020F0502020204030204" pitchFamily="34" charset="0"/>
                <a:cs typeface="Times New Roman" panose="02020603050405020304" pitchFamily="18" charset="0"/>
              </a:rPr>
              <a:t>Step 11: </a:t>
            </a:r>
            <a:r>
              <a:rPr lang="en-IN" sz="1200" dirty="0">
                <a:effectLst/>
                <a:latin typeface="Calibri" panose="020F0502020204030204" pitchFamily="34" charset="0"/>
                <a:ea typeface="Calibri" panose="020F0502020204030204" pitchFamily="34" charset="0"/>
                <a:cs typeface="Times New Roman" panose="02020603050405020304" pitchFamily="18" charset="0"/>
              </a:rPr>
              <a:t>The ﬁle is put in a pickle ﬁle. Also the performances of the  model are computed.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3362" y="448225"/>
            <a:ext cx="2697162" cy="843821"/>
          </a:xfrm>
          <a:prstGeom prst="rect">
            <a:avLst/>
          </a:prstGeom>
        </p:spPr>
        <p:txBody>
          <a:bodyPr vert="horz" wrap="square" lIns="0" tIns="12700" rIns="0" bIns="0" rtlCol="0">
            <a:spAutoFit/>
          </a:bodyPr>
          <a:lstStyle/>
          <a:p>
            <a:r>
              <a:rPr lang="en-IN" sz="5400" dirty="0">
                <a:latin typeface="+mn-lt"/>
              </a:rPr>
              <a:t>DATASET</a:t>
            </a:r>
            <a:endParaRPr lang="en-IN" sz="4400" dirty="0">
              <a:latin typeface="+mn-lt"/>
            </a:endParaRPr>
          </a:p>
        </p:txBody>
      </p:sp>
      <p:sp>
        <p:nvSpPr>
          <p:cNvPr id="3" name="object 3"/>
          <p:cNvSpPr/>
          <p:nvPr/>
        </p:nvSpPr>
        <p:spPr>
          <a:xfrm>
            <a:off x="4860524" y="549610"/>
            <a:ext cx="1589158" cy="66911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7773" y="3054148"/>
            <a:ext cx="8668545" cy="1555653"/>
          </a:xfrm>
          <a:custGeom>
            <a:avLst/>
            <a:gdLst/>
            <a:ahLst/>
            <a:cxnLst/>
            <a:rect l="l" t="t" r="r" b="b"/>
            <a:pathLst>
              <a:path w="7646670" h="1875154">
                <a:moveTo>
                  <a:pt x="0" y="0"/>
                </a:moveTo>
                <a:lnTo>
                  <a:pt x="7646659" y="0"/>
                </a:lnTo>
                <a:lnTo>
                  <a:pt x="7646659" y="1875021"/>
                </a:lnTo>
                <a:lnTo>
                  <a:pt x="0" y="1875021"/>
                </a:lnTo>
                <a:lnTo>
                  <a:pt x="0" y="0"/>
                </a:lnTo>
                <a:close/>
              </a:path>
            </a:pathLst>
          </a:custGeom>
          <a:ln w="19049">
            <a:solidFill>
              <a:srgbClr val="455A64"/>
            </a:solidFill>
          </a:ln>
        </p:spPr>
        <p:txBody>
          <a:bodyPr wrap="square" lIns="0" tIns="0" rIns="0" bIns="0" rtlCol="0"/>
          <a:lstStyle/>
          <a:p>
            <a:endParaRPr/>
          </a:p>
        </p:txBody>
      </p:sp>
      <p:sp>
        <p:nvSpPr>
          <p:cNvPr id="7" name="object 7"/>
          <p:cNvSpPr txBox="1"/>
          <p:nvPr/>
        </p:nvSpPr>
        <p:spPr>
          <a:xfrm>
            <a:off x="835595" y="1622863"/>
            <a:ext cx="7477125" cy="669414"/>
          </a:xfrm>
          <a:prstGeom prst="rect">
            <a:avLst/>
          </a:prstGeom>
        </p:spPr>
        <p:txBody>
          <a:bodyPr vert="horz" wrap="square" lIns="0" tIns="22860" rIns="0" bIns="0" rtlCol="0">
            <a:spAutoFit/>
          </a:bodyPr>
          <a:lstStyle/>
          <a:p>
            <a:pPr algn="ctr"/>
            <a:r>
              <a:rPr lang="en-IN" sz="1400" dirty="0"/>
              <a:t>The data we have used in this project was internal data. The dataset consists of 120k rows and 11 columns with null values. Column data  consist of independent Features. The independent features contain both categorical and numeric  values.</a:t>
            </a:r>
          </a:p>
        </p:txBody>
      </p:sp>
      <p:sp>
        <p:nvSpPr>
          <p:cNvPr id="8" name="object 8"/>
          <p:cNvSpPr/>
          <p:nvPr/>
        </p:nvSpPr>
        <p:spPr>
          <a:xfrm>
            <a:off x="0" y="165181"/>
            <a:ext cx="1128395" cy="163830"/>
          </a:xfrm>
          <a:custGeom>
            <a:avLst/>
            <a:gdLst/>
            <a:ahLst/>
            <a:cxnLst/>
            <a:rect l="l" t="t" r="r" b="b"/>
            <a:pathLst>
              <a:path w="1128395" h="163829">
                <a:moveTo>
                  <a:pt x="1128299" y="0"/>
                </a:moveTo>
                <a:lnTo>
                  <a:pt x="0" y="0"/>
                </a:lnTo>
                <a:lnTo>
                  <a:pt x="0" y="163799"/>
                </a:lnTo>
                <a:lnTo>
                  <a:pt x="1128299" y="163799"/>
                </a:lnTo>
                <a:lnTo>
                  <a:pt x="1128299" y="0"/>
                </a:lnTo>
                <a:close/>
              </a:path>
            </a:pathLst>
          </a:custGeom>
          <a:solidFill>
            <a:srgbClr val="455A64"/>
          </a:solidFill>
        </p:spPr>
        <p:txBody>
          <a:bodyPr wrap="square" lIns="0" tIns="0" rIns="0" bIns="0" rtlCol="0"/>
          <a:lstStyle/>
          <a:p>
            <a:endParaRPr/>
          </a:p>
        </p:txBody>
      </p:sp>
      <p:sp>
        <p:nvSpPr>
          <p:cNvPr id="9" name="object 9"/>
          <p:cNvSpPr/>
          <p:nvPr/>
        </p:nvSpPr>
        <p:spPr>
          <a:xfrm>
            <a:off x="-174" y="404274"/>
            <a:ext cx="848360" cy="136525"/>
          </a:xfrm>
          <a:custGeom>
            <a:avLst/>
            <a:gdLst/>
            <a:ahLst/>
            <a:cxnLst/>
            <a:rect l="l" t="t" r="r" b="b"/>
            <a:pathLst>
              <a:path w="848360" h="136525">
                <a:moveTo>
                  <a:pt x="848099" y="0"/>
                </a:moveTo>
                <a:lnTo>
                  <a:pt x="0" y="0"/>
                </a:lnTo>
                <a:lnTo>
                  <a:pt x="0" y="136199"/>
                </a:lnTo>
                <a:lnTo>
                  <a:pt x="848099" y="136199"/>
                </a:lnTo>
                <a:lnTo>
                  <a:pt x="848099" y="0"/>
                </a:lnTo>
                <a:close/>
              </a:path>
            </a:pathLst>
          </a:custGeom>
          <a:solidFill>
            <a:srgbClr val="455A64"/>
          </a:solidFill>
        </p:spPr>
        <p:txBody>
          <a:bodyPr wrap="square" lIns="0" tIns="0" rIns="0" bIns="0" rtlCol="0"/>
          <a:lstStyle/>
          <a:p>
            <a:endParaRPr/>
          </a:p>
        </p:txBody>
      </p:sp>
      <p:sp>
        <p:nvSpPr>
          <p:cNvPr id="10" name="object 10"/>
          <p:cNvSpPr/>
          <p:nvPr/>
        </p:nvSpPr>
        <p:spPr>
          <a:xfrm>
            <a:off x="8458200" y="3333750"/>
            <a:ext cx="220048" cy="2235835"/>
          </a:xfrm>
          <a:custGeom>
            <a:avLst/>
            <a:gdLst/>
            <a:ahLst/>
            <a:cxnLst/>
            <a:rect l="l" t="t" r="r" b="b"/>
            <a:pathLst>
              <a:path w="233679" h="2235835">
                <a:moveTo>
                  <a:pt x="233400" y="0"/>
                </a:moveTo>
                <a:lnTo>
                  <a:pt x="0" y="0"/>
                </a:lnTo>
                <a:lnTo>
                  <a:pt x="0" y="2235301"/>
                </a:lnTo>
                <a:lnTo>
                  <a:pt x="233400" y="2235301"/>
                </a:lnTo>
                <a:lnTo>
                  <a:pt x="233400" y="0"/>
                </a:lnTo>
                <a:close/>
              </a:path>
            </a:pathLst>
          </a:custGeom>
          <a:solidFill>
            <a:srgbClr val="FFC727"/>
          </a:solidFill>
        </p:spPr>
        <p:txBody>
          <a:bodyPr wrap="square" lIns="0" tIns="0" rIns="0" bIns="0" rtlCol="0"/>
          <a:lstStyle/>
          <a:p>
            <a:endParaRPr/>
          </a:p>
        </p:txBody>
      </p:sp>
      <p:pic>
        <p:nvPicPr>
          <p:cNvPr id="12" name="Picture 11">
            <a:extLst>
              <a:ext uri="{FF2B5EF4-FFF2-40B4-BE49-F238E27FC236}">
                <a16:creationId xmlns:a16="http://schemas.microsoft.com/office/drawing/2014/main" id="{033F3C09-055D-7A08-1F09-98A663037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85898"/>
            <a:ext cx="8610600" cy="15079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TotalTime>
  <Words>1550</Words>
  <Application>Microsoft Macintosh PowerPoint</Application>
  <PresentationFormat>On-screen Show (16:9)</PresentationFormat>
  <Paragraphs>71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 New Roman</vt:lpstr>
      <vt:lpstr>Verdana</vt:lpstr>
      <vt:lpstr>Office Theme</vt:lpstr>
      <vt:lpstr>Car Sale Price Prediction</vt:lpstr>
      <vt:lpstr>INTRODUCTION</vt:lpstr>
      <vt:lpstr>BACKGROUND STUDY</vt:lpstr>
      <vt:lpstr>PROBLEM STATEMENT</vt:lpstr>
      <vt:lpstr>CHALLENGES</vt:lpstr>
      <vt:lpstr>SOLUTION APPROACH</vt:lpstr>
      <vt:lpstr>SOLUTION APPROACH</vt:lpstr>
      <vt:lpstr>SOLUTION APPROACH</vt:lpstr>
      <vt:lpstr>DATASET</vt:lpstr>
      <vt:lpstr>DATASET MANIPULATION</vt:lpstr>
      <vt:lpstr>FINAL DATASET</vt:lpstr>
      <vt:lpstr>Model evaluation</vt:lpstr>
      <vt:lpstr>Comparison - Machine Learning Model Performance </vt:lpstr>
      <vt:lpstr>Comparison - Machine Learning Model Performance </vt:lpstr>
      <vt:lpstr>Model selection - XGBoost ensemble model</vt:lpstr>
      <vt:lpstr>Model selection - XGBoost ensemble model</vt:lpstr>
      <vt:lpstr>Model selection - XGBoost ensemble model</vt:lpstr>
      <vt:lpstr>CONCLUSION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dc:title>
  <cp:lastModifiedBy>Gobinath Subramani</cp:lastModifiedBy>
  <cp:revision>25</cp:revision>
  <dcterms:created xsi:type="dcterms:W3CDTF">2022-08-14T05:20:41Z</dcterms:created>
  <dcterms:modified xsi:type="dcterms:W3CDTF">2022-08-14T13:00:50Z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Creator">
    <vt:lpwstr>Google</vt:lpwstr>
  </property>
  <property fmtid="{D5CDD505-2E9C-101B-9397-08002B2CF9AE}" pid="4" name="LastSaved">
    <vt:filetime>2022-08-14T00:00:00Z</vt:filetime>
  </property>
</Properties>
</file>